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65" r:id="rId3"/>
    <p:sldId id="268" r:id="rId4"/>
    <p:sldId id="269" r:id="rId5"/>
    <p:sldId id="259" r:id="rId6"/>
    <p:sldId id="266" r:id="rId7"/>
    <p:sldId id="257" r:id="rId8"/>
    <p:sldId id="258" r:id="rId9"/>
    <p:sldId id="260" r:id="rId10"/>
    <p:sldId id="261" r:id="rId11"/>
    <p:sldId id="262" r:id="rId12"/>
    <p:sldId id="263" r:id="rId13"/>
    <p:sldId id="264" r:id="rId14"/>
    <p:sldId id="270" r:id="rId15"/>
    <p:sldId id="271" r:id="rId16"/>
    <p:sldId id="267"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5F31E44-E443-430D-8A48-A2EA9A662E07}">
          <p14:sldIdLst>
            <p14:sldId id="256"/>
            <p14:sldId id="265"/>
            <p14:sldId id="268"/>
            <p14:sldId id="269"/>
            <p14:sldId id="259"/>
            <p14:sldId id="266"/>
            <p14:sldId id="257"/>
            <p14:sldId id="258"/>
            <p14:sldId id="260"/>
            <p14:sldId id="261"/>
            <p14:sldId id="262"/>
            <p14:sldId id="263"/>
            <p14:sldId id="264"/>
            <p14:sldId id="270"/>
            <p14:sldId id="271"/>
            <p14:sldId id="267"/>
          </p14:sldIdLst>
        </p14:section>
      </p14:sectionLst>
    </p:ext>
    <p:ext uri="{EFAFB233-063F-42B5-8137-9DF3F51BA10A}">
      <p15:sldGuideLst xmlns:p15="http://schemas.microsoft.com/office/powerpoint/2012/main">
        <p15:guide id="1" pos="39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98" d="100"/>
          <a:sy n="98" d="100"/>
        </p:scale>
        <p:origin x="282" y="78"/>
      </p:cViewPr>
      <p:guideLst>
        <p:guide pos="390"/>
        <p:guide orient="horz" pos="259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37132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4266477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638410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448988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209109" y="684133"/>
            <a:ext cx="7698581" cy="1662351"/>
          </a:xfrm>
          <a:prstGeom prst="rect">
            <a:avLst/>
          </a:prstGeom>
          <a:noFill/>
          <a:ln/>
        </p:spPr>
        <p:txBody>
          <a:bodyPr wrap="square" rtlCol="0" anchor="t"/>
          <a:lstStyle/>
          <a:p>
            <a:pPr marL="0" indent="0">
              <a:lnSpc>
                <a:spcPts val="6545"/>
              </a:lnSpc>
              <a:buNone/>
            </a:pPr>
            <a:r>
              <a:rPr lang="en-US" sz="5236" b="1" kern="0" spc="-157" dirty="0">
                <a:solidFill>
                  <a:srgbClr val="000000"/>
                </a:solidFill>
                <a:latin typeface="Inter" pitchFamily="34" charset="0"/>
                <a:ea typeface="Inter" pitchFamily="34" charset="-122"/>
                <a:cs typeface="Inter" pitchFamily="34" charset="-120"/>
              </a:rPr>
              <a:t>Library Management System</a:t>
            </a:r>
            <a:endParaRPr lang="en-US" sz="5236" dirty="0"/>
          </a:p>
        </p:txBody>
      </p:sp>
      <p:sp>
        <p:nvSpPr>
          <p:cNvPr id="6" name="Text 3"/>
          <p:cNvSpPr/>
          <p:nvPr/>
        </p:nvSpPr>
        <p:spPr>
          <a:xfrm>
            <a:off x="6209109" y="2635568"/>
            <a:ext cx="7698581" cy="1233487"/>
          </a:xfrm>
          <a:prstGeom prst="rect">
            <a:avLst/>
          </a:prstGeom>
          <a:noFill/>
          <a:ln/>
        </p:spPr>
        <p:txBody>
          <a:bodyPr wrap="square" rtlCol="0" anchor="t"/>
          <a:lstStyle/>
          <a:p>
            <a:pPr marL="0" indent="0">
              <a:lnSpc>
                <a:spcPts val="2428"/>
              </a:lnSpc>
              <a:buNone/>
            </a:pPr>
            <a:r>
              <a:rPr lang="en-US" sz="1518" kern="0" spc="-30" dirty="0">
                <a:solidFill>
                  <a:srgbClr val="272525"/>
                </a:solidFill>
                <a:latin typeface="Inter" pitchFamily="34" charset="0"/>
                <a:ea typeface="Inter" pitchFamily="34" charset="-122"/>
                <a:cs typeface="Inter" pitchFamily="34" charset="-120"/>
              </a:rPr>
              <a:t>The Library Management System provides a comprehensive platform for managing a library's operations, including the admin portal, librarian portal, and member portal. This system streamlines key functions such as book borrowing, reservations, and reporting to enhance the overall library experience.</a:t>
            </a:r>
            <a:endParaRPr lang="en-US" sz="1518" dirty="0"/>
          </a:p>
        </p:txBody>
      </p:sp>
      <p:sp>
        <p:nvSpPr>
          <p:cNvPr id="7" name="Text 4"/>
          <p:cNvSpPr/>
          <p:nvPr/>
        </p:nvSpPr>
        <p:spPr>
          <a:xfrm>
            <a:off x="6209109" y="4085868"/>
            <a:ext cx="7698581" cy="308372"/>
          </a:xfrm>
          <a:prstGeom prst="rect">
            <a:avLst/>
          </a:prstGeom>
          <a:noFill/>
          <a:ln/>
        </p:spPr>
        <p:txBody>
          <a:bodyPr wrap="none" rtlCol="0" anchor="t"/>
          <a:lstStyle/>
          <a:p>
            <a:pPr marL="0" indent="0">
              <a:lnSpc>
                <a:spcPts val="2428"/>
              </a:lnSpc>
              <a:buNone/>
            </a:pPr>
            <a:r>
              <a:rPr lang="en-US" sz="1518" b="1" kern="0" spc="-30" dirty="0">
                <a:solidFill>
                  <a:srgbClr val="272525"/>
                </a:solidFill>
                <a:latin typeface="Inter" pitchFamily="34" charset="0"/>
                <a:ea typeface="Inter" pitchFamily="34" charset="-122"/>
                <a:cs typeface="Inter" pitchFamily="34" charset="-120"/>
              </a:rPr>
              <a:t>Team Members</a:t>
            </a:r>
            <a:endParaRPr lang="en-US" sz="1518" dirty="0"/>
          </a:p>
        </p:txBody>
      </p:sp>
      <p:sp>
        <p:nvSpPr>
          <p:cNvPr id="8" name="Text 5"/>
          <p:cNvSpPr/>
          <p:nvPr/>
        </p:nvSpPr>
        <p:spPr>
          <a:xfrm>
            <a:off x="6209109" y="4611053"/>
            <a:ext cx="7698581" cy="308372"/>
          </a:xfrm>
          <a:prstGeom prst="rect">
            <a:avLst/>
          </a:prstGeom>
          <a:noFill/>
          <a:ln/>
        </p:spPr>
        <p:txBody>
          <a:bodyPr wrap="none" rtlCol="0" anchor="t"/>
          <a:lstStyle/>
          <a:p>
            <a:pPr marL="0" indent="0">
              <a:lnSpc>
                <a:spcPts val="2428"/>
              </a:lnSpc>
              <a:buNone/>
            </a:pPr>
            <a:r>
              <a:rPr lang="en-US" sz="1518" kern="0" spc="-30" dirty="0">
                <a:solidFill>
                  <a:srgbClr val="272525"/>
                </a:solidFill>
                <a:latin typeface="Inter" pitchFamily="34" charset="0"/>
                <a:ea typeface="Inter" pitchFamily="34" charset="-122"/>
                <a:cs typeface="Inter" pitchFamily="34" charset="-120"/>
              </a:rPr>
              <a:t>Sai Bhavanesh Darsi</a:t>
            </a:r>
            <a:endParaRPr lang="en-US" sz="1518" dirty="0"/>
          </a:p>
        </p:txBody>
      </p:sp>
      <p:sp>
        <p:nvSpPr>
          <p:cNvPr id="9" name="Text 6"/>
          <p:cNvSpPr/>
          <p:nvPr/>
        </p:nvSpPr>
        <p:spPr>
          <a:xfrm>
            <a:off x="6209109" y="5136237"/>
            <a:ext cx="7698581" cy="308372"/>
          </a:xfrm>
          <a:prstGeom prst="rect">
            <a:avLst/>
          </a:prstGeom>
          <a:noFill/>
          <a:ln/>
        </p:spPr>
        <p:txBody>
          <a:bodyPr wrap="none" rtlCol="0" anchor="t"/>
          <a:lstStyle/>
          <a:p>
            <a:pPr marL="0" indent="0">
              <a:lnSpc>
                <a:spcPts val="2428"/>
              </a:lnSpc>
              <a:buNone/>
            </a:pPr>
            <a:r>
              <a:rPr lang="en-US" sz="1518" kern="0" spc="-30" dirty="0">
                <a:solidFill>
                  <a:srgbClr val="272525"/>
                </a:solidFill>
                <a:latin typeface="Inter" pitchFamily="34" charset="0"/>
                <a:ea typeface="Inter" pitchFamily="34" charset="-122"/>
                <a:cs typeface="Inter" pitchFamily="34" charset="-120"/>
              </a:rPr>
              <a:t>Varun Sai Buduru</a:t>
            </a:r>
            <a:endParaRPr lang="en-US" sz="1518" dirty="0"/>
          </a:p>
        </p:txBody>
      </p:sp>
      <p:sp>
        <p:nvSpPr>
          <p:cNvPr id="10" name="Text 7"/>
          <p:cNvSpPr/>
          <p:nvPr/>
        </p:nvSpPr>
        <p:spPr>
          <a:xfrm>
            <a:off x="6209109" y="5661422"/>
            <a:ext cx="7698581" cy="308372"/>
          </a:xfrm>
          <a:prstGeom prst="rect">
            <a:avLst/>
          </a:prstGeom>
          <a:noFill/>
          <a:ln/>
        </p:spPr>
        <p:txBody>
          <a:bodyPr wrap="none" rtlCol="0" anchor="t"/>
          <a:lstStyle/>
          <a:p>
            <a:pPr marL="0" indent="0">
              <a:lnSpc>
                <a:spcPts val="2428"/>
              </a:lnSpc>
              <a:buNone/>
            </a:pPr>
            <a:r>
              <a:rPr lang="en-US" sz="1518" kern="0" spc="-30" dirty="0">
                <a:solidFill>
                  <a:srgbClr val="272525"/>
                </a:solidFill>
                <a:latin typeface="Inter" pitchFamily="34" charset="0"/>
                <a:ea typeface="Inter" pitchFamily="34" charset="-122"/>
                <a:cs typeface="Inter" pitchFamily="34" charset="-120"/>
              </a:rPr>
              <a:t>SaiCharanTej Katteboina</a:t>
            </a:r>
            <a:endParaRPr lang="en-US" sz="1518" dirty="0"/>
          </a:p>
        </p:txBody>
      </p:sp>
      <p:sp>
        <p:nvSpPr>
          <p:cNvPr id="11" name="Text 8"/>
          <p:cNvSpPr/>
          <p:nvPr/>
        </p:nvSpPr>
        <p:spPr>
          <a:xfrm>
            <a:off x="6209109" y="6186607"/>
            <a:ext cx="7698581" cy="308372"/>
          </a:xfrm>
          <a:prstGeom prst="rect">
            <a:avLst/>
          </a:prstGeom>
          <a:noFill/>
          <a:ln/>
        </p:spPr>
        <p:txBody>
          <a:bodyPr wrap="none" rtlCol="0" anchor="t"/>
          <a:lstStyle/>
          <a:p>
            <a:pPr marL="0" indent="0">
              <a:lnSpc>
                <a:spcPts val="2428"/>
              </a:lnSpc>
              <a:buNone/>
            </a:pPr>
            <a:r>
              <a:rPr lang="en-US" sz="1518" kern="0" spc="-30" dirty="0">
                <a:solidFill>
                  <a:srgbClr val="272525"/>
                </a:solidFill>
                <a:latin typeface="Inter" pitchFamily="34" charset="0"/>
                <a:ea typeface="Inter" pitchFamily="34" charset="-122"/>
                <a:cs typeface="Inter" pitchFamily="34" charset="-120"/>
              </a:rPr>
              <a:t>Shreya Amardeep Siodiya</a:t>
            </a:r>
            <a:endParaRPr lang="en-US" sz="1518" dirty="0"/>
          </a:p>
        </p:txBody>
      </p:sp>
      <p:sp>
        <p:nvSpPr>
          <p:cNvPr id="12" name="Text 9"/>
          <p:cNvSpPr/>
          <p:nvPr/>
        </p:nvSpPr>
        <p:spPr>
          <a:xfrm>
            <a:off x="6209109" y="6711791"/>
            <a:ext cx="7698581" cy="308372"/>
          </a:xfrm>
          <a:prstGeom prst="rect">
            <a:avLst/>
          </a:prstGeom>
          <a:noFill/>
          <a:ln/>
        </p:spPr>
        <p:txBody>
          <a:bodyPr wrap="none" rtlCol="0" anchor="t"/>
          <a:lstStyle/>
          <a:p>
            <a:pPr marL="0" indent="0">
              <a:lnSpc>
                <a:spcPts val="2428"/>
              </a:lnSpc>
              <a:buNone/>
            </a:pPr>
            <a:r>
              <a:rPr lang="en-US" sz="1518" kern="0" spc="-30" dirty="0">
                <a:solidFill>
                  <a:srgbClr val="272525"/>
                </a:solidFill>
                <a:latin typeface="Inter" pitchFamily="34" charset="0"/>
                <a:ea typeface="Inter" pitchFamily="34" charset="-122"/>
                <a:cs typeface="Inter" pitchFamily="34" charset="-120"/>
              </a:rPr>
              <a:t>Lakshmi Gayatriaishwarya Adduri</a:t>
            </a:r>
            <a:endParaRPr lang="en-US" sz="1518" dirty="0"/>
          </a:p>
        </p:txBody>
      </p:sp>
      <p:sp>
        <p:nvSpPr>
          <p:cNvPr id="13" name="Text 10"/>
          <p:cNvSpPr/>
          <p:nvPr/>
        </p:nvSpPr>
        <p:spPr>
          <a:xfrm>
            <a:off x="6209109" y="7236976"/>
            <a:ext cx="7698581" cy="308372"/>
          </a:xfrm>
          <a:prstGeom prst="rect">
            <a:avLst/>
          </a:prstGeom>
          <a:noFill/>
          <a:ln/>
        </p:spPr>
        <p:txBody>
          <a:bodyPr wrap="none" rtlCol="0" anchor="t"/>
          <a:lstStyle/>
          <a:p>
            <a:pPr marL="0" indent="0">
              <a:lnSpc>
                <a:spcPts val="2428"/>
              </a:lnSpc>
              <a:buNone/>
            </a:pPr>
            <a:endParaRPr lang="en-US" sz="1518"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605796"/>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Librarian Functions</a:t>
            </a:r>
            <a:endParaRPr lang="en-US" sz="4374" dirty="0"/>
          </a:p>
        </p:txBody>
      </p:sp>
      <p:sp>
        <p:nvSpPr>
          <p:cNvPr id="5" name="Shape 3"/>
          <p:cNvSpPr/>
          <p:nvPr/>
        </p:nvSpPr>
        <p:spPr>
          <a:xfrm>
            <a:off x="2037993" y="2744510"/>
            <a:ext cx="5166122" cy="2006203"/>
          </a:xfrm>
          <a:prstGeom prst="roundRect">
            <a:avLst>
              <a:gd name="adj" fmla="val 4984"/>
            </a:avLst>
          </a:prstGeom>
          <a:solidFill>
            <a:srgbClr val="DADBF1"/>
          </a:solidFill>
          <a:ln w="7620">
            <a:solidFill>
              <a:srgbClr val="C0C1D7"/>
            </a:solidFill>
            <a:prstDash val="solid"/>
          </a:ln>
        </p:spPr>
      </p:sp>
      <p:sp>
        <p:nvSpPr>
          <p:cNvPr id="6" name="Text 4"/>
          <p:cNvSpPr/>
          <p:nvPr/>
        </p:nvSpPr>
        <p:spPr>
          <a:xfrm>
            <a:off x="2267783" y="2974300"/>
            <a:ext cx="3127534"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Book Recommendations</a:t>
            </a:r>
            <a:endParaRPr lang="en-US" sz="2187" dirty="0"/>
          </a:p>
        </p:txBody>
      </p:sp>
      <p:sp>
        <p:nvSpPr>
          <p:cNvPr id="7" name="Text 5"/>
          <p:cNvSpPr/>
          <p:nvPr/>
        </p:nvSpPr>
        <p:spPr>
          <a:xfrm>
            <a:off x="2267783" y="3454717"/>
            <a:ext cx="470654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Librarians can provide personalized book recommendations based on member preferences.</a:t>
            </a:r>
            <a:endParaRPr lang="en-US" sz="1750" dirty="0"/>
          </a:p>
        </p:txBody>
      </p:sp>
      <p:sp>
        <p:nvSpPr>
          <p:cNvPr id="8" name="Shape 6"/>
          <p:cNvSpPr/>
          <p:nvPr/>
        </p:nvSpPr>
        <p:spPr>
          <a:xfrm>
            <a:off x="7426285" y="2744510"/>
            <a:ext cx="5166122" cy="2006203"/>
          </a:xfrm>
          <a:prstGeom prst="roundRect">
            <a:avLst>
              <a:gd name="adj" fmla="val 4984"/>
            </a:avLst>
          </a:prstGeom>
          <a:solidFill>
            <a:srgbClr val="DADBF1"/>
          </a:solidFill>
          <a:ln w="7620">
            <a:solidFill>
              <a:srgbClr val="C0C1D7"/>
            </a:solidFill>
            <a:prstDash val="solid"/>
          </a:ln>
        </p:spPr>
      </p:sp>
      <p:sp>
        <p:nvSpPr>
          <p:cNvPr id="9" name="Text 7"/>
          <p:cNvSpPr/>
          <p:nvPr/>
        </p:nvSpPr>
        <p:spPr>
          <a:xfrm>
            <a:off x="7656076" y="2974300"/>
            <a:ext cx="2777490"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Research Assistance</a:t>
            </a:r>
            <a:endParaRPr lang="en-US" sz="2187" dirty="0"/>
          </a:p>
        </p:txBody>
      </p:sp>
      <p:sp>
        <p:nvSpPr>
          <p:cNvPr id="10" name="Text 8"/>
          <p:cNvSpPr/>
          <p:nvPr/>
        </p:nvSpPr>
        <p:spPr>
          <a:xfrm>
            <a:off x="7656076" y="3454717"/>
            <a:ext cx="4706541"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Librarians can help members conduct in-depth research and find relevant resources.</a:t>
            </a:r>
            <a:endParaRPr lang="en-US" sz="1750" dirty="0"/>
          </a:p>
        </p:txBody>
      </p:sp>
      <p:sp>
        <p:nvSpPr>
          <p:cNvPr id="11" name="Shape 9"/>
          <p:cNvSpPr/>
          <p:nvPr/>
        </p:nvSpPr>
        <p:spPr>
          <a:xfrm>
            <a:off x="2037993" y="4972883"/>
            <a:ext cx="5166122" cy="1650802"/>
          </a:xfrm>
          <a:prstGeom prst="roundRect">
            <a:avLst>
              <a:gd name="adj" fmla="val 6057"/>
            </a:avLst>
          </a:prstGeom>
          <a:solidFill>
            <a:srgbClr val="DADBF1"/>
          </a:solidFill>
          <a:ln w="7620">
            <a:solidFill>
              <a:srgbClr val="C0C1D7"/>
            </a:solidFill>
            <a:prstDash val="solid"/>
          </a:ln>
        </p:spPr>
      </p:sp>
      <p:sp>
        <p:nvSpPr>
          <p:cNvPr id="12" name="Text 10"/>
          <p:cNvSpPr/>
          <p:nvPr/>
        </p:nvSpPr>
        <p:spPr>
          <a:xfrm>
            <a:off x="2267783" y="5202674"/>
            <a:ext cx="2777490"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Patron Education</a:t>
            </a:r>
            <a:endParaRPr lang="en-US" sz="2187" dirty="0"/>
          </a:p>
        </p:txBody>
      </p:sp>
      <p:sp>
        <p:nvSpPr>
          <p:cNvPr id="13" name="Text 11"/>
          <p:cNvSpPr/>
          <p:nvPr/>
        </p:nvSpPr>
        <p:spPr>
          <a:xfrm>
            <a:off x="2267783" y="5683091"/>
            <a:ext cx="4706541"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Librarians can teach members how to effectively use the library's digital resources.</a:t>
            </a:r>
            <a:endParaRPr lang="en-US" sz="1750" dirty="0"/>
          </a:p>
        </p:txBody>
      </p:sp>
      <p:sp>
        <p:nvSpPr>
          <p:cNvPr id="14" name="Shape 12"/>
          <p:cNvSpPr/>
          <p:nvPr/>
        </p:nvSpPr>
        <p:spPr>
          <a:xfrm>
            <a:off x="7426285" y="4972883"/>
            <a:ext cx="5166122" cy="1650802"/>
          </a:xfrm>
          <a:prstGeom prst="roundRect">
            <a:avLst>
              <a:gd name="adj" fmla="val 6057"/>
            </a:avLst>
          </a:prstGeom>
          <a:solidFill>
            <a:srgbClr val="DADBF1"/>
          </a:solidFill>
          <a:ln w="7620">
            <a:solidFill>
              <a:srgbClr val="C0C1D7"/>
            </a:solidFill>
            <a:prstDash val="solid"/>
          </a:ln>
        </p:spPr>
      </p:sp>
      <p:sp>
        <p:nvSpPr>
          <p:cNvPr id="15" name="Text 13"/>
          <p:cNvSpPr/>
          <p:nvPr/>
        </p:nvSpPr>
        <p:spPr>
          <a:xfrm>
            <a:off x="7656076" y="5202674"/>
            <a:ext cx="2777490"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Interlibrary Loans</a:t>
            </a:r>
            <a:endParaRPr lang="en-US" sz="2187" dirty="0"/>
          </a:p>
        </p:txBody>
      </p:sp>
      <p:sp>
        <p:nvSpPr>
          <p:cNvPr id="16" name="Text 14"/>
          <p:cNvSpPr/>
          <p:nvPr/>
        </p:nvSpPr>
        <p:spPr>
          <a:xfrm>
            <a:off x="7656076" y="5683091"/>
            <a:ext cx="4706541"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Librarians can facilitate the borrowing of books from other libraries.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572107"/>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Member Portal</a:t>
            </a:r>
            <a:endParaRPr lang="en-US" sz="4374" dirty="0"/>
          </a:p>
        </p:txBody>
      </p:sp>
      <p:sp>
        <p:nvSpPr>
          <p:cNvPr id="5" name="Text 3"/>
          <p:cNvSpPr/>
          <p:nvPr/>
        </p:nvSpPr>
        <p:spPr>
          <a:xfrm>
            <a:off x="2037993" y="3821906"/>
            <a:ext cx="2777490"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Book Search</a:t>
            </a:r>
            <a:endParaRPr lang="en-US" sz="2187" dirty="0"/>
          </a:p>
        </p:txBody>
      </p:sp>
      <p:sp>
        <p:nvSpPr>
          <p:cNvPr id="6" name="Text 4"/>
          <p:cNvSpPr/>
          <p:nvPr/>
        </p:nvSpPr>
        <p:spPr>
          <a:xfrm>
            <a:off x="2037993" y="4391263"/>
            <a:ext cx="3156347"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Members can easily search the library's catalog to find and reserve books.</a:t>
            </a:r>
            <a:endParaRPr lang="en-US" sz="1750" dirty="0"/>
          </a:p>
        </p:txBody>
      </p:sp>
      <p:sp>
        <p:nvSpPr>
          <p:cNvPr id="7" name="Text 5"/>
          <p:cNvSpPr/>
          <p:nvPr/>
        </p:nvSpPr>
        <p:spPr>
          <a:xfrm>
            <a:off x="5743932" y="3821906"/>
            <a:ext cx="2855000"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Account Management</a:t>
            </a:r>
            <a:endParaRPr lang="en-US" sz="2187" dirty="0"/>
          </a:p>
        </p:txBody>
      </p:sp>
      <p:sp>
        <p:nvSpPr>
          <p:cNvPr id="8" name="Text 6"/>
          <p:cNvSpPr/>
          <p:nvPr/>
        </p:nvSpPr>
        <p:spPr>
          <a:xfrm>
            <a:off x="5743932" y="4391263"/>
            <a:ext cx="3156347"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Members can manage their account, including borrowing history and fines.</a:t>
            </a:r>
            <a:endParaRPr lang="en-US" sz="1750" dirty="0"/>
          </a:p>
        </p:txBody>
      </p:sp>
      <p:sp>
        <p:nvSpPr>
          <p:cNvPr id="9" name="Text 7"/>
          <p:cNvSpPr/>
          <p:nvPr/>
        </p:nvSpPr>
        <p:spPr>
          <a:xfrm>
            <a:off x="9449872" y="3821906"/>
            <a:ext cx="2777490"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Room Reservations</a:t>
            </a:r>
            <a:endParaRPr lang="en-US" sz="2187" dirty="0"/>
          </a:p>
        </p:txBody>
      </p:sp>
      <p:sp>
        <p:nvSpPr>
          <p:cNvPr id="10" name="Text 8"/>
          <p:cNvSpPr/>
          <p:nvPr/>
        </p:nvSpPr>
        <p:spPr>
          <a:xfrm>
            <a:off x="9449872" y="4391263"/>
            <a:ext cx="3156347"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Members can reserve private study rooms for individual or group work.</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098113"/>
            <a:ext cx="5554980" cy="694373"/>
          </a:xfrm>
          <a:prstGeom prst="rect">
            <a:avLst/>
          </a:prstGeom>
          <a:noFill/>
          <a:ln/>
        </p:spPr>
        <p:txBody>
          <a:bodyPr wrap="none" rtlCol="0" anchor="t"/>
          <a:lstStyle/>
          <a:p>
            <a:pPr marL="0" indent="0">
              <a:lnSpc>
                <a:spcPts val="5468"/>
              </a:lnSpc>
              <a:buNone/>
            </a:pPr>
            <a:endParaRPr lang="en-US" sz="4374" dirty="0"/>
          </a:p>
        </p:txBody>
      </p:sp>
      <p:pic>
        <p:nvPicPr>
          <p:cNvPr id="5" name="Image 0" descr="preencoded.png"/>
          <p:cNvPicPr>
            <a:picLocks noChangeAspect="1"/>
          </p:cNvPicPr>
          <p:nvPr/>
        </p:nvPicPr>
        <p:blipFill>
          <a:blip r:embed="rId3"/>
          <a:stretch>
            <a:fillRect/>
          </a:stretch>
        </p:blipFill>
        <p:spPr>
          <a:xfrm>
            <a:off x="2037993" y="2236827"/>
            <a:ext cx="10554414" cy="48945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815465"/>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Member Functions</a:t>
            </a:r>
            <a:endParaRPr lang="en-US" sz="4374" dirty="0"/>
          </a:p>
        </p:txBody>
      </p:sp>
      <p:sp>
        <p:nvSpPr>
          <p:cNvPr id="5" name="Shape 3"/>
          <p:cNvSpPr/>
          <p:nvPr/>
        </p:nvSpPr>
        <p:spPr>
          <a:xfrm>
            <a:off x="2037993" y="3127772"/>
            <a:ext cx="499943" cy="499943"/>
          </a:xfrm>
          <a:prstGeom prst="roundRect">
            <a:avLst>
              <a:gd name="adj" fmla="val 20000"/>
            </a:avLst>
          </a:prstGeom>
          <a:solidFill>
            <a:srgbClr val="DADBF1"/>
          </a:solidFill>
          <a:ln w="7620">
            <a:solidFill>
              <a:srgbClr val="C0C1D7"/>
            </a:solidFill>
            <a:prstDash val="solid"/>
          </a:ln>
        </p:spPr>
      </p:sp>
      <p:sp>
        <p:nvSpPr>
          <p:cNvPr id="6" name="Text 4"/>
          <p:cNvSpPr/>
          <p:nvPr/>
        </p:nvSpPr>
        <p:spPr>
          <a:xfrm>
            <a:off x="2211348" y="3169444"/>
            <a:ext cx="153114"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1</a:t>
            </a:r>
            <a:endParaRPr lang="en-US" sz="2624" dirty="0"/>
          </a:p>
        </p:txBody>
      </p:sp>
      <p:sp>
        <p:nvSpPr>
          <p:cNvPr id="7" name="Text 5"/>
          <p:cNvSpPr/>
          <p:nvPr/>
        </p:nvSpPr>
        <p:spPr>
          <a:xfrm>
            <a:off x="2760107" y="3204091"/>
            <a:ext cx="2777490"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Book Borrowing</a:t>
            </a:r>
            <a:endParaRPr lang="en-US" sz="2187" dirty="0"/>
          </a:p>
        </p:txBody>
      </p:sp>
      <p:sp>
        <p:nvSpPr>
          <p:cNvPr id="8" name="Text 6"/>
          <p:cNvSpPr/>
          <p:nvPr/>
        </p:nvSpPr>
        <p:spPr>
          <a:xfrm>
            <a:off x="2760107" y="3684508"/>
            <a:ext cx="4444008"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Members can borrow books for a specified loan period and renew them as needed.</a:t>
            </a:r>
            <a:endParaRPr lang="en-US" sz="1750" dirty="0"/>
          </a:p>
        </p:txBody>
      </p:sp>
      <p:sp>
        <p:nvSpPr>
          <p:cNvPr id="9" name="Shape 7"/>
          <p:cNvSpPr/>
          <p:nvPr/>
        </p:nvSpPr>
        <p:spPr>
          <a:xfrm>
            <a:off x="7426285" y="3127772"/>
            <a:ext cx="499943" cy="499943"/>
          </a:xfrm>
          <a:prstGeom prst="roundRect">
            <a:avLst>
              <a:gd name="adj" fmla="val 20000"/>
            </a:avLst>
          </a:prstGeom>
          <a:solidFill>
            <a:srgbClr val="DADBF1"/>
          </a:solidFill>
          <a:ln w="7620">
            <a:solidFill>
              <a:srgbClr val="C0C1D7"/>
            </a:solidFill>
            <a:prstDash val="solid"/>
          </a:ln>
        </p:spPr>
      </p:sp>
      <p:sp>
        <p:nvSpPr>
          <p:cNvPr id="10" name="Text 8"/>
          <p:cNvSpPr/>
          <p:nvPr/>
        </p:nvSpPr>
        <p:spPr>
          <a:xfrm>
            <a:off x="7576185" y="3169444"/>
            <a:ext cx="200025"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2</a:t>
            </a:r>
            <a:endParaRPr lang="en-US" sz="2624" dirty="0"/>
          </a:p>
        </p:txBody>
      </p:sp>
      <p:sp>
        <p:nvSpPr>
          <p:cNvPr id="11" name="Text 9"/>
          <p:cNvSpPr/>
          <p:nvPr/>
        </p:nvSpPr>
        <p:spPr>
          <a:xfrm>
            <a:off x="8148399" y="3204091"/>
            <a:ext cx="2852261"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Returns and Renewals</a:t>
            </a:r>
            <a:endParaRPr lang="en-US" sz="2187" dirty="0"/>
          </a:p>
        </p:txBody>
      </p:sp>
      <p:sp>
        <p:nvSpPr>
          <p:cNvPr id="12" name="Text 10"/>
          <p:cNvSpPr/>
          <p:nvPr/>
        </p:nvSpPr>
        <p:spPr>
          <a:xfrm>
            <a:off x="8148399" y="3684508"/>
            <a:ext cx="4444008"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Members can return books on time or request renewals to avoid late fees.</a:t>
            </a:r>
            <a:endParaRPr lang="en-US" sz="1750" dirty="0"/>
          </a:p>
        </p:txBody>
      </p:sp>
      <p:sp>
        <p:nvSpPr>
          <p:cNvPr id="13" name="Shape 11"/>
          <p:cNvSpPr/>
          <p:nvPr/>
        </p:nvSpPr>
        <p:spPr>
          <a:xfrm>
            <a:off x="2037993" y="4791075"/>
            <a:ext cx="499943" cy="499943"/>
          </a:xfrm>
          <a:prstGeom prst="roundRect">
            <a:avLst>
              <a:gd name="adj" fmla="val 20000"/>
            </a:avLst>
          </a:prstGeom>
          <a:solidFill>
            <a:srgbClr val="DADBF1"/>
          </a:solidFill>
          <a:ln w="7620">
            <a:solidFill>
              <a:srgbClr val="C0C1D7"/>
            </a:solidFill>
            <a:prstDash val="solid"/>
          </a:ln>
        </p:spPr>
      </p:sp>
      <p:sp>
        <p:nvSpPr>
          <p:cNvPr id="14" name="Text 12"/>
          <p:cNvSpPr/>
          <p:nvPr/>
        </p:nvSpPr>
        <p:spPr>
          <a:xfrm>
            <a:off x="2183011" y="4832747"/>
            <a:ext cx="20978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3</a:t>
            </a:r>
            <a:endParaRPr lang="en-US" sz="2624" dirty="0"/>
          </a:p>
        </p:txBody>
      </p:sp>
      <p:sp>
        <p:nvSpPr>
          <p:cNvPr id="15" name="Text 13"/>
          <p:cNvSpPr/>
          <p:nvPr/>
        </p:nvSpPr>
        <p:spPr>
          <a:xfrm>
            <a:off x="2760107" y="4867394"/>
            <a:ext cx="2777490"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Notifications</a:t>
            </a:r>
            <a:endParaRPr lang="en-US" sz="2187" dirty="0"/>
          </a:p>
        </p:txBody>
      </p:sp>
      <p:sp>
        <p:nvSpPr>
          <p:cNvPr id="16" name="Text 14"/>
          <p:cNvSpPr/>
          <p:nvPr/>
        </p:nvSpPr>
        <p:spPr>
          <a:xfrm>
            <a:off x="2760107" y="5347811"/>
            <a:ext cx="4444008"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Members receive timely notifications about due dates, overdue books, and reserved items.</a:t>
            </a:r>
            <a:endParaRPr lang="en-US" sz="1750" dirty="0"/>
          </a:p>
        </p:txBody>
      </p:sp>
      <p:sp>
        <p:nvSpPr>
          <p:cNvPr id="17" name="Shape 15"/>
          <p:cNvSpPr/>
          <p:nvPr/>
        </p:nvSpPr>
        <p:spPr>
          <a:xfrm>
            <a:off x="7426285" y="4791075"/>
            <a:ext cx="499943" cy="499943"/>
          </a:xfrm>
          <a:prstGeom prst="roundRect">
            <a:avLst>
              <a:gd name="adj" fmla="val 20000"/>
            </a:avLst>
          </a:prstGeom>
          <a:solidFill>
            <a:srgbClr val="DADBF1"/>
          </a:solidFill>
          <a:ln w="7620">
            <a:solidFill>
              <a:srgbClr val="C0C1D7"/>
            </a:solidFill>
            <a:prstDash val="solid"/>
          </a:ln>
        </p:spPr>
      </p:sp>
      <p:sp>
        <p:nvSpPr>
          <p:cNvPr id="18" name="Text 16"/>
          <p:cNvSpPr/>
          <p:nvPr/>
        </p:nvSpPr>
        <p:spPr>
          <a:xfrm>
            <a:off x="7568208" y="4832747"/>
            <a:ext cx="215979"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4</a:t>
            </a:r>
            <a:endParaRPr lang="en-US" sz="2624" dirty="0"/>
          </a:p>
        </p:txBody>
      </p:sp>
      <p:sp>
        <p:nvSpPr>
          <p:cNvPr id="19" name="Text 17"/>
          <p:cNvSpPr/>
          <p:nvPr/>
        </p:nvSpPr>
        <p:spPr>
          <a:xfrm>
            <a:off x="8148399" y="4867394"/>
            <a:ext cx="3471148"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Feedback and Suggestions</a:t>
            </a:r>
            <a:endParaRPr lang="en-US" sz="2187" dirty="0"/>
          </a:p>
        </p:txBody>
      </p:sp>
      <p:sp>
        <p:nvSpPr>
          <p:cNvPr id="20" name="Text 18"/>
          <p:cNvSpPr/>
          <p:nvPr/>
        </p:nvSpPr>
        <p:spPr>
          <a:xfrm>
            <a:off x="8148399" y="5347811"/>
            <a:ext cx="4444008"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Members can provide feedback and suggestions to improve the library's services.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8303" y="-74891"/>
            <a:ext cx="14630400" cy="8229600"/>
          </a:xfrm>
          <a:prstGeom prst="rect">
            <a:avLst/>
          </a:prstGeom>
          <a:solidFill>
            <a:srgbClr val="FFFFFF"/>
          </a:solidFill>
          <a:ln/>
        </p:spPr>
        <p:txBody>
          <a:bodyPr/>
          <a:lstStyle/>
          <a:p>
            <a:endParaRPr lang="en-IN" dirty="0"/>
          </a:p>
        </p:txBody>
      </p:sp>
      <p:sp>
        <p:nvSpPr>
          <p:cNvPr id="4" name="Text 2"/>
          <p:cNvSpPr/>
          <p:nvPr/>
        </p:nvSpPr>
        <p:spPr>
          <a:xfrm>
            <a:off x="2037993" y="1815465"/>
            <a:ext cx="5554980" cy="694373"/>
          </a:xfrm>
          <a:prstGeom prst="rect">
            <a:avLst/>
          </a:prstGeom>
          <a:noFill/>
          <a:ln/>
        </p:spPr>
        <p:txBody>
          <a:bodyPr wrap="none" rtlCol="0" anchor="t"/>
          <a:lstStyle/>
          <a:p>
            <a:pPr marL="0" indent="0">
              <a:lnSpc>
                <a:spcPts val="5468"/>
              </a:lnSpc>
              <a:buNone/>
            </a:pPr>
            <a:r>
              <a:rPr lang="en-US" sz="4374" dirty="0"/>
              <a:t>Design Patterns</a:t>
            </a:r>
          </a:p>
        </p:txBody>
      </p:sp>
      <p:sp>
        <p:nvSpPr>
          <p:cNvPr id="5" name="Shape 3"/>
          <p:cNvSpPr/>
          <p:nvPr/>
        </p:nvSpPr>
        <p:spPr>
          <a:xfrm>
            <a:off x="2037993" y="3127772"/>
            <a:ext cx="499943" cy="499943"/>
          </a:xfrm>
          <a:prstGeom prst="roundRect">
            <a:avLst>
              <a:gd name="adj" fmla="val 20000"/>
            </a:avLst>
          </a:prstGeom>
          <a:solidFill>
            <a:srgbClr val="DADBF1"/>
          </a:solidFill>
          <a:ln w="7620">
            <a:solidFill>
              <a:srgbClr val="C0C1D7"/>
            </a:solidFill>
            <a:prstDash val="solid"/>
          </a:ln>
        </p:spPr>
      </p:sp>
      <p:sp>
        <p:nvSpPr>
          <p:cNvPr id="6" name="Text 4"/>
          <p:cNvSpPr/>
          <p:nvPr/>
        </p:nvSpPr>
        <p:spPr>
          <a:xfrm>
            <a:off x="2211348" y="3169444"/>
            <a:ext cx="153114"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1</a:t>
            </a:r>
            <a:endParaRPr lang="en-US" sz="2624" dirty="0"/>
          </a:p>
        </p:txBody>
      </p:sp>
      <p:sp>
        <p:nvSpPr>
          <p:cNvPr id="7" name="Text 5"/>
          <p:cNvSpPr/>
          <p:nvPr/>
        </p:nvSpPr>
        <p:spPr>
          <a:xfrm>
            <a:off x="2760107" y="3127772"/>
            <a:ext cx="4068710" cy="423505"/>
          </a:xfrm>
          <a:prstGeom prst="rect">
            <a:avLst/>
          </a:prstGeom>
          <a:noFill/>
          <a:ln/>
        </p:spPr>
        <p:txBody>
          <a:bodyPr wrap="none" rtlCol="0" anchor="t"/>
          <a:lstStyle/>
          <a:p>
            <a:pPr marL="0" indent="0">
              <a:lnSpc>
                <a:spcPts val="2734"/>
              </a:lnSpc>
              <a:buNone/>
            </a:pPr>
            <a:r>
              <a:rPr lang="en-US" sz="2187" b="1" dirty="0"/>
              <a:t>MVC (Model-View-Controller</a:t>
            </a:r>
            <a:r>
              <a:rPr lang="en-US" sz="2187" dirty="0"/>
              <a:t>): </a:t>
            </a:r>
          </a:p>
        </p:txBody>
      </p:sp>
      <p:sp>
        <p:nvSpPr>
          <p:cNvPr id="8" name="Text 6"/>
          <p:cNvSpPr/>
          <p:nvPr/>
        </p:nvSpPr>
        <p:spPr>
          <a:xfrm>
            <a:off x="2760107" y="3684508"/>
            <a:ext cx="4444008" cy="710803"/>
          </a:xfrm>
          <a:prstGeom prst="rect">
            <a:avLst/>
          </a:prstGeom>
          <a:noFill/>
          <a:ln/>
        </p:spPr>
        <p:txBody>
          <a:bodyPr wrap="square" rtlCol="0" anchor="t"/>
          <a:lstStyle/>
          <a:p>
            <a:pPr marL="0" indent="0">
              <a:lnSpc>
                <a:spcPts val="2799"/>
              </a:lnSpc>
              <a:buNone/>
            </a:pPr>
            <a:r>
              <a:rPr lang="en-US" sz="1750" dirty="0"/>
              <a:t>The application is designed using the MVC architecture to separate concerns and facilitate better maintainability.</a:t>
            </a:r>
          </a:p>
        </p:txBody>
      </p:sp>
      <p:sp>
        <p:nvSpPr>
          <p:cNvPr id="9" name="Shape 7"/>
          <p:cNvSpPr/>
          <p:nvPr/>
        </p:nvSpPr>
        <p:spPr>
          <a:xfrm>
            <a:off x="7426285" y="3127772"/>
            <a:ext cx="499943" cy="499943"/>
          </a:xfrm>
          <a:prstGeom prst="roundRect">
            <a:avLst>
              <a:gd name="adj" fmla="val 20000"/>
            </a:avLst>
          </a:prstGeom>
          <a:solidFill>
            <a:srgbClr val="DADBF1"/>
          </a:solidFill>
          <a:ln w="7620">
            <a:solidFill>
              <a:srgbClr val="C0C1D7"/>
            </a:solidFill>
            <a:prstDash val="solid"/>
          </a:ln>
        </p:spPr>
      </p:sp>
      <p:sp>
        <p:nvSpPr>
          <p:cNvPr id="10" name="Text 8"/>
          <p:cNvSpPr/>
          <p:nvPr/>
        </p:nvSpPr>
        <p:spPr>
          <a:xfrm>
            <a:off x="7576185" y="3169444"/>
            <a:ext cx="200025"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2</a:t>
            </a:r>
            <a:endParaRPr lang="en-US" sz="2624" dirty="0"/>
          </a:p>
        </p:txBody>
      </p:sp>
      <p:sp>
        <p:nvSpPr>
          <p:cNvPr id="11" name="Text 9"/>
          <p:cNvSpPr/>
          <p:nvPr/>
        </p:nvSpPr>
        <p:spPr>
          <a:xfrm>
            <a:off x="8148399" y="3204091"/>
            <a:ext cx="2852261" cy="347186"/>
          </a:xfrm>
          <a:prstGeom prst="rect">
            <a:avLst/>
          </a:prstGeom>
          <a:noFill/>
          <a:ln/>
        </p:spPr>
        <p:txBody>
          <a:bodyPr wrap="none" rtlCol="0" anchor="t"/>
          <a:lstStyle/>
          <a:p>
            <a:pPr marL="0" indent="0">
              <a:lnSpc>
                <a:spcPts val="2734"/>
              </a:lnSpc>
              <a:buNone/>
            </a:pPr>
            <a:endParaRPr lang="en-US" sz="2187" dirty="0"/>
          </a:p>
        </p:txBody>
      </p:sp>
      <p:sp>
        <p:nvSpPr>
          <p:cNvPr id="12" name="Text 10"/>
          <p:cNvSpPr/>
          <p:nvPr/>
        </p:nvSpPr>
        <p:spPr>
          <a:xfrm>
            <a:off x="8148399" y="3419230"/>
            <a:ext cx="4444008" cy="770462"/>
          </a:xfrm>
          <a:prstGeom prst="rect">
            <a:avLst/>
          </a:prstGeom>
          <a:noFill/>
          <a:ln/>
        </p:spPr>
        <p:txBody>
          <a:bodyPr wrap="square" rtlCol="0" anchor="t"/>
          <a:lstStyle/>
          <a:p>
            <a:pPr marL="0" indent="0">
              <a:lnSpc>
                <a:spcPts val="2799"/>
              </a:lnSpc>
              <a:buNone/>
            </a:pPr>
            <a:r>
              <a:rPr lang="en-US" sz="2000" kern="0" spc="-35" dirty="0">
                <a:solidFill>
                  <a:srgbClr val="272525"/>
                </a:solidFill>
                <a:latin typeface="Inter" pitchFamily="34" charset="0"/>
                <a:ea typeface="Inter" pitchFamily="34" charset="-122"/>
                <a:cs typeface="Inter" pitchFamily="34" charset="-120"/>
              </a:rPr>
              <a:t>Used for creating different types of users (admin, librarian, member).</a:t>
            </a:r>
            <a:endParaRPr lang="en-US" sz="2000" dirty="0"/>
          </a:p>
        </p:txBody>
      </p:sp>
      <p:sp>
        <p:nvSpPr>
          <p:cNvPr id="13" name="Shape 11"/>
          <p:cNvSpPr/>
          <p:nvPr/>
        </p:nvSpPr>
        <p:spPr>
          <a:xfrm>
            <a:off x="2037993" y="4791075"/>
            <a:ext cx="499943" cy="499943"/>
          </a:xfrm>
          <a:prstGeom prst="roundRect">
            <a:avLst>
              <a:gd name="adj" fmla="val 20000"/>
            </a:avLst>
          </a:prstGeom>
          <a:solidFill>
            <a:srgbClr val="DADBF1"/>
          </a:solidFill>
          <a:ln w="7620">
            <a:solidFill>
              <a:srgbClr val="C0C1D7"/>
            </a:solidFill>
            <a:prstDash val="solid"/>
          </a:ln>
        </p:spPr>
      </p:sp>
      <p:sp>
        <p:nvSpPr>
          <p:cNvPr id="14" name="Text 12"/>
          <p:cNvSpPr/>
          <p:nvPr/>
        </p:nvSpPr>
        <p:spPr>
          <a:xfrm>
            <a:off x="2183011" y="4832747"/>
            <a:ext cx="20978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3</a:t>
            </a:r>
            <a:endParaRPr lang="en-US" sz="2624" dirty="0"/>
          </a:p>
        </p:txBody>
      </p:sp>
      <p:sp>
        <p:nvSpPr>
          <p:cNvPr id="15" name="Text 13"/>
          <p:cNvSpPr/>
          <p:nvPr/>
        </p:nvSpPr>
        <p:spPr>
          <a:xfrm>
            <a:off x="2760107" y="4867394"/>
            <a:ext cx="2777490"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Lambdas and Comparators</a:t>
            </a:r>
            <a:endParaRPr lang="en-US" sz="2187" dirty="0"/>
          </a:p>
        </p:txBody>
      </p:sp>
      <p:sp>
        <p:nvSpPr>
          <p:cNvPr id="16" name="Text 14"/>
          <p:cNvSpPr/>
          <p:nvPr/>
        </p:nvSpPr>
        <p:spPr>
          <a:xfrm>
            <a:off x="2760106" y="5214580"/>
            <a:ext cx="4444008" cy="2295173"/>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Lambda expressions and the Stream API are used for concise filtering and processing of data. In methods like `</a:t>
            </a:r>
            <a:r>
              <a:rPr lang="en-US" sz="1750" kern="0" spc="-35" dirty="0" err="1">
                <a:solidFill>
                  <a:srgbClr val="272525"/>
                </a:solidFill>
                <a:latin typeface="Inter" pitchFamily="34" charset="0"/>
                <a:ea typeface="Inter" pitchFamily="34" charset="-122"/>
                <a:cs typeface="Inter" pitchFamily="34" charset="-120"/>
              </a:rPr>
              <a:t>searchLibrarians</a:t>
            </a:r>
            <a:r>
              <a:rPr lang="en-US" sz="1750" kern="0" spc="-35" dirty="0">
                <a:solidFill>
                  <a:srgbClr val="272525"/>
                </a:solidFill>
                <a:latin typeface="Inter" pitchFamily="34" charset="0"/>
                <a:ea typeface="Inter" pitchFamily="34" charset="-122"/>
                <a:cs typeface="Inter" pitchFamily="34" charset="-120"/>
              </a:rPr>
              <a:t>()` and `</a:t>
            </a:r>
            <a:r>
              <a:rPr lang="en-US" sz="1750" kern="0" spc="-35" dirty="0" err="1">
                <a:solidFill>
                  <a:srgbClr val="272525"/>
                </a:solidFill>
                <a:latin typeface="Inter" pitchFamily="34" charset="0"/>
                <a:ea typeface="Inter" pitchFamily="34" charset="-122"/>
                <a:cs typeface="Inter" pitchFamily="34" charset="-120"/>
              </a:rPr>
              <a:t>searchApplications</a:t>
            </a:r>
            <a:r>
              <a:rPr lang="en-US" sz="1750" kern="0" spc="-35" dirty="0">
                <a:solidFill>
                  <a:srgbClr val="272525"/>
                </a:solidFill>
                <a:latin typeface="Inter" pitchFamily="34" charset="0"/>
                <a:ea typeface="Inter" pitchFamily="34" charset="-122"/>
                <a:cs typeface="Inter" pitchFamily="34" charset="-120"/>
              </a:rPr>
              <a:t>()`, they efficiently extract data based on specified conditions, enhancing search functionality.</a:t>
            </a:r>
            <a:endParaRPr lang="en-US" sz="1750" dirty="0"/>
          </a:p>
        </p:txBody>
      </p:sp>
      <p:sp>
        <p:nvSpPr>
          <p:cNvPr id="17" name="Shape 15"/>
          <p:cNvSpPr/>
          <p:nvPr/>
        </p:nvSpPr>
        <p:spPr>
          <a:xfrm>
            <a:off x="7426285" y="4791075"/>
            <a:ext cx="499943" cy="499943"/>
          </a:xfrm>
          <a:prstGeom prst="roundRect">
            <a:avLst>
              <a:gd name="adj" fmla="val 20000"/>
            </a:avLst>
          </a:prstGeom>
          <a:solidFill>
            <a:srgbClr val="DADBF1"/>
          </a:solidFill>
          <a:ln w="7620">
            <a:solidFill>
              <a:srgbClr val="C0C1D7"/>
            </a:solidFill>
            <a:prstDash val="solid"/>
          </a:ln>
        </p:spPr>
      </p:sp>
      <p:sp>
        <p:nvSpPr>
          <p:cNvPr id="18" name="Text 16"/>
          <p:cNvSpPr/>
          <p:nvPr/>
        </p:nvSpPr>
        <p:spPr>
          <a:xfrm>
            <a:off x="7568208" y="4832747"/>
            <a:ext cx="215979"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4</a:t>
            </a:r>
            <a:endParaRPr lang="en-US" sz="2624" dirty="0"/>
          </a:p>
        </p:txBody>
      </p:sp>
      <p:sp>
        <p:nvSpPr>
          <p:cNvPr id="19" name="Text 17"/>
          <p:cNvSpPr/>
          <p:nvPr/>
        </p:nvSpPr>
        <p:spPr>
          <a:xfrm>
            <a:off x="8148399" y="4867394"/>
            <a:ext cx="3471148"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rPr>
              <a:t>Singleton</a:t>
            </a:r>
            <a:endParaRPr lang="en-US" sz="2187" dirty="0"/>
          </a:p>
        </p:txBody>
      </p:sp>
      <p:sp>
        <p:nvSpPr>
          <p:cNvPr id="20" name="Text 18"/>
          <p:cNvSpPr/>
          <p:nvPr/>
        </p:nvSpPr>
        <p:spPr>
          <a:xfrm>
            <a:off x="8148399" y="5347811"/>
            <a:ext cx="4444008"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Singleton pattern is used where only one instance of a class is created</a:t>
            </a:r>
            <a:endParaRPr lang="en-US" sz="1750" dirty="0"/>
          </a:p>
        </p:txBody>
      </p:sp>
      <p:sp>
        <p:nvSpPr>
          <p:cNvPr id="21" name="Text 5">
            <a:extLst>
              <a:ext uri="{FF2B5EF4-FFF2-40B4-BE49-F238E27FC236}">
                <a16:creationId xmlns:a16="http://schemas.microsoft.com/office/drawing/2014/main" id="{B08F7BAA-6050-52B6-FFE2-D3929768722E}"/>
              </a:ext>
            </a:extLst>
          </p:cNvPr>
          <p:cNvSpPr/>
          <p:nvPr/>
        </p:nvSpPr>
        <p:spPr>
          <a:xfrm>
            <a:off x="8076128" y="3063826"/>
            <a:ext cx="4068710" cy="976083"/>
          </a:xfrm>
          <a:prstGeom prst="rect">
            <a:avLst/>
          </a:prstGeom>
          <a:noFill/>
          <a:ln/>
        </p:spPr>
        <p:txBody>
          <a:bodyPr wrap="none" rtlCol="0" anchor="t"/>
          <a:lstStyle/>
          <a:p>
            <a:pPr marL="0" indent="0">
              <a:lnSpc>
                <a:spcPts val="2734"/>
              </a:lnSpc>
              <a:buNone/>
            </a:pPr>
            <a:r>
              <a:rPr lang="en-US" sz="2187" b="1" dirty="0"/>
              <a:t>Factory:</a:t>
            </a:r>
            <a:endParaRPr lang="en-US" sz="2187" dirty="0"/>
          </a:p>
        </p:txBody>
      </p:sp>
    </p:spTree>
    <p:extLst>
      <p:ext uri="{BB962C8B-B14F-4D97-AF65-F5344CB8AC3E}">
        <p14:creationId xmlns:p14="http://schemas.microsoft.com/office/powerpoint/2010/main" val="899629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4" name="Text 2"/>
          <p:cNvSpPr/>
          <p:nvPr/>
        </p:nvSpPr>
        <p:spPr>
          <a:xfrm>
            <a:off x="2037993" y="1815465"/>
            <a:ext cx="5554980" cy="694373"/>
          </a:xfrm>
          <a:prstGeom prst="rect">
            <a:avLst/>
          </a:prstGeom>
          <a:noFill/>
          <a:ln/>
        </p:spPr>
        <p:txBody>
          <a:bodyPr wrap="none" rtlCol="0" anchor="t"/>
          <a:lstStyle/>
          <a:p>
            <a:pPr marL="0" indent="0">
              <a:lnSpc>
                <a:spcPts val="5468"/>
              </a:lnSpc>
              <a:buNone/>
            </a:pPr>
            <a:r>
              <a:rPr lang="en-US" sz="4374" dirty="0"/>
              <a:t>Contributions</a:t>
            </a:r>
          </a:p>
        </p:txBody>
      </p:sp>
      <p:sp>
        <p:nvSpPr>
          <p:cNvPr id="6" name="Text 4"/>
          <p:cNvSpPr/>
          <p:nvPr/>
        </p:nvSpPr>
        <p:spPr>
          <a:xfrm>
            <a:off x="2211348" y="3169444"/>
            <a:ext cx="153114" cy="416481"/>
          </a:xfrm>
          <a:prstGeom prst="rect">
            <a:avLst/>
          </a:prstGeom>
          <a:noFill/>
          <a:ln/>
        </p:spPr>
        <p:txBody>
          <a:bodyPr wrap="none" rtlCol="0" anchor="t"/>
          <a:lstStyle/>
          <a:p>
            <a:pPr marL="0" indent="0" algn="ctr">
              <a:lnSpc>
                <a:spcPts val="3281"/>
              </a:lnSpc>
              <a:buNone/>
            </a:pPr>
            <a:endParaRPr lang="en-US" sz="2624" dirty="0"/>
          </a:p>
        </p:txBody>
      </p:sp>
      <p:sp>
        <p:nvSpPr>
          <p:cNvPr id="7" name="Text 5"/>
          <p:cNvSpPr/>
          <p:nvPr/>
        </p:nvSpPr>
        <p:spPr>
          <a:xfrm>
            <a:off x="2041696" y="3165931"/>
            <a:ext cx="4068710" cy="423505"/>
          </a:xfrm>
          <a:prstGeom prst="rect">
            <a:avLst/>
          </a:prstGeom>
          <a:noFill/>
          <a:ln/>
        </p:spPr>
        <p:txBody>
          <a:bodyPr wrap="none" rtlCol="0" anchor="t"/>
          <a:lstStyle/>
          <a:p>
            <a:pPr marL="0" indent="0">
              <a:lnSpc>
                <a:spcPts val="2734"/>
              </a:lnSpc>
              <a:buNone/>
            </a:pPr>
            <a:r>
              <a:rPr lang="en-US" sz="2187" b="1" dirty="0"/>
              <a:t>BACKEND CODE</a:t>
            </a:r>
            <a:endParaRPr lang="en-US" sz="2187" dirty="0"/>
          </a:p>
        </p:txBody>
      </p:sp>
      <p:sp>
        <p:nvSpPr>
          <p:cNvPr id="8" name="Text 6"/>
          <p:cNvSpPr/>
          <p:nvPr/>
        </p:nvSpPr>
        <p:spPr>
          <a:xfrm>
            <a:off x="2041696" y="3654624"/>
            <a:ext cx="4444008" cy="1148238"/>
          </a:xfrm>
          <a:prstGeom prst="rect">
            <a:avLst/>
          </a:prstGeom>
          <a:noFill/>
          <a:ln/>
        </p:spPr>
        <p:txBody>
          <a:bodyPr wrap="square" rtlCol="0" anchor="t"/>
          <a:lstStyle/>
          <a:p>
            <a:pPr marL="0" indent="0">
              <a:lnSpc>
                <a:spcPts val="2799"/>
              </a:lnSpc>
              <a:buNone/>
            </a:pPr>
            <a:r>
              <a:rPr lang="en-US" sz="1750" b="1" dirty="0"/>
              <a:t>Controllers:</a:t>
            </a:r>
            <a:r>
              <a:rPr lang="en-US" sz="1750" dirty="0"/>
              <a:t> Lakshmi </a:t>
            </a:r>
            <a:r>
              <a:rPr lang="en-US" sz="1750" dirty="0" err="1"/>
              <a:t>GayatriAishwarya</a:t>
            </a:r>
            <a:r>
              <a:rPr lang="en-US" sz="1750" dirty="0"/>
              <a:t> Adduri</a:t>
            </a:r>
          </a:p>
          <a:p>
            <a:pPr marL="0" indent="0">
              <a:lnSpc>
                <a:spcPts val="2799"/>
              </a:lnSpc>
              <a:buNone/>
            </a:pPr>
            <a:r>
              <a:rPr lang="en-US" sz="1750" b="1" dirty="0" err="1"/>
              <a:t>Pojo</a:t>
            </a:r>
            <a:r>
              <a:rPr lang="en-US" sz="1750" b="1" dirty="0"/>
              <a:t>: </a:t>
            </a:r>
            <a:r>
              <a:rPr lang="en-IN" sz="1600" dirty="0"/>
              <a:t>Shreya Amardeep </a:t>
            </a:r>
            <a:r>
              <a:rPr lang="en-IN" sz="1600" dirty="0" err="1"/>
              <a:t>Sisodiya</a:t>
            </a:r>
            <a:endParaRPr lang="en-IN" sz="1600" dirty="0"/>
          </a:p>
          <a:p>
            <a:pPr marL="0" indent="0">
              <a:lnSpc>
                <a:spcPts val="2799"/>
              </a:lnSpc>
              <a:buNone/>
            </a:pPr>
            <a:r>
              <a:rPr lang="en-IN" sz="1600" b="1" dirty="0"/>
              <a:t>Service: </a:t>
            </a:r>
            <a:r>
              <a:rPr lang="en-IN" sz="1600" b="1" dirty="0" err="1"/>
              <a:t>SaiCharanTej</a:t>
            </a:r>
            <a:r>
              <a:rPr lang="en-IN" sz="1600" b="1" dirty="0"/>
              <a:t> </a:t>
            </a:r>
            <a:r>
              <a:rPr lang="en-IN" sz="1600" b="1" dirty="0" err="1"/>
              <a:t>Katteboina</a:t>
            </a:r>
            <a:endParaRPr lang="en-US" sz="1750" b="1" dirty="0"/>
          </a:p>
        </p:txBody>
      </p:sp>
      <p:sp>
        <p:nvSpPr>
          <p:cNvPr id="11" name="Text 9"/>
          <p:cNvSpPr/>
          <p:nvPr/>
        </p:nvSpPr>
        <p:spPr>
          <a:xfrm>
            <a:off x="8148399" y="3204091"/>
            <a:ext cx="2852261" cy="347186"/>
          </a:xfrm>
          <a:prstGeom prst="rect">
            <a:avLst/>
          </a:prstGeom>
          <a:noFill/>
          <a:ln/>
        </p:spPr>
        <p:txBody>
          <a:bodyPr wrap="none" rtlCol="0" anchor="t"/>
          <a:lstStyle/>
          <a:p>
            <a:pPr marL="0" indent="0">
              <a:lnSpc>
                <a:spcPts val="2734"/>
              </a:lnSpc>
              <a:buNone/>
            </a:pPr>
            <a:endParaRPr lang="en-US" sz="2187" dirty="0"/>
          </a:p>
        </p:txBody>
      </p:sp>
      <p:sp>
        <p:nvSpPr>
          <p:cNvPr id="12" name="Text 10"/>
          <p:cNvSpPr/>
          <p:nvPr/>
        </p:nvSpPr>
        <p:spPr>
          <a:xfrm>
            <a:off x="8148399" y="3419230"/>
            <a:ext cx="4444008" cy="770462"/>
          </a:xfrm>
          <a:prstGeom prst="rect">
            <a:avLst/>
          </a:prstGeom>
          <a:noFill/>
          <a:ln/>
        </p:spPr>
        <p:txBody>
          <a:bodyPr wrap="square" rtlCol="0" anchor="t"/>
          <a:lstStyle/>
          <a:p>
            <a:pPr marL="0" indent="0">
              <a:lnSpc>
                <a:spcPts val="2799"/>
              </a:lnSpc>
              <a:buNone/>
            </a:pPr>
            <a:endParaRPr lang="en-US" sz="2000" dirty="0"/>
          </a:p>
        </p:txBody>
      </p:sp>
      <p:sp>
        <p:nvSpPr>
          <p:cNvPr id="16" name="Text 14"/>
          <p:cNvSpPr/>
          <p:nvPr/>
        </p:nvSpPr>
        <p:spPr>
          <a:xfrm>
            <a:off x="2760106" y="5214580"/>
            <a:ext cx="4444008" cy="2295173"/>
          </a:xfrm>
          <a:prstGeom prst="rect">
            <a:avLst/>
          </a:prstGeom>
          <a:noFill/>
          <a:ln/>
        </p:spPr>
        <p:txBody>
          <a:bodyPr wrap="square" rtlCol="0" anchor="t"/>
          <a:lstStyle/>
          <a:p>
            <a:pPr marL="0" indent="0">
              <a:lnSpc>
                <a:spcPts val="2799"/>
              </a:lnSpc>
              <a:buNone/>
            </a:pPr>
            <a:endParaRPr lang="en-US" sz="1750" dirty="0"/>
          </a:p>
        </p:txBody>
      </p:sp>
      <p:sp>
        <p:nvSpPr>
          <p:cNvPr id="19" name="Text 17"/>
          <p:cNvSpPr/>
          <p:nvPr/>
        </p:nvSpPr>
        <p:spPr>
          <a:xfrm>
            <a:off x="8148399" y="4867394"/>
            <a:ext cx="3471148" cy="423624"/>
          </a:xfrm>
          <a:prstGeom prst="rect">
            <a:avLst/>
          </a:prstGeom>
          <a:noFill/>
          <a:ln/>
        </p:spPr>
        <p:txBody>
          <a:bodyPr wrap="none" rtlCol="0" anchor="t"/>
          <a:lstStyle/>
          <a:p>
            <a:pPr marL="0" indent="0">
              <a:lnSpc>
                <a:spcPts val="2734"/>
              </a:lnSpc>
              <a:buNone/>
            </a:pPr>
            <a:endParaRPr lang="en-US" sz="2187" dirty="0"/>
          </a:p>
        </p:txBody>
      </p:sp>
      <p:sp>
        <p:nvSpPr>
          <p:cNvPr id="20" name="Text 18"/>
          <p:cNvSpPr/>
          <p:nvPr/>
        </p:nvSpPr>
        <p:spPr>
          <a:xfrm>
            <a:off x="8148399" y="5347811"/>
            <a:ext cx="4444008" cy="1066205"/>
          </a:xfrm>
          <a:prstGeom prst="rect">
            <a:avLst/>
          </a:prstGeom>
          <a:noFill/>
          <a:ln/>
        </p:spPr>
        <p:txBody>
          <a:bodyPr wrap="square" rtlCol="0" anchor="t"/>
          <a:lstStyle/>
          <a:p>
            <a:pPr marL="0" indent="0">
              <a:lnSpc>
                <a:spcPts val="2799"/>
              </a:lnSpc>
              <a:buNone/>
            </a:pPr>
            <a:endParaRPr lang="en-US" sz="1750" dirty="0"/>
          </a:p>
        </p:txBody>
      </p:sp>
      <p:sp>
        <p:nvSpPr>
          <p:cNvPr id="21" name="Text 5">
            <a:extLst>
              <a:ext uri="{FF2B5EF4-FFF2-40B4-BE49-F238E27FC236}">
                <a16:creationId xmlns:a16="http://schemas.microsoft.com/office/drawing/2014/main" id="{B08F7BAA-6050-52B6-FFE2-D3929768722E}"/>
              </a:ext>
            </a:extLst>
          </p:cNvPr>
          <p:cNvSpPr/>
          <p:nvPr/>
        </p:nvSpPr>
        <p:spPr>
          <a:xfrm>
            <a:off x="8076128" y="3063826"/>
            <a:ext cx="4068710" cy="522099"/>
          </a:xfrm>
          <a:prstGeom prst="rect">
            <a:avLst/>
          </a:prstGeom>
          <a:noFill/>
          <a:ln/>
        </p:spPr>
        <p:txBody>
          <a:bodyPr wrap="none" rtlCol="0" anchor="t"/>
          <a:lstStyle/>
          <a:p>
            <a:pPr marL="0" indent="0">
              <a:lnSpc>
                <a:spcPts val="2734"/>
              </a:lnSpc>
              <a:buNone/>
            </a:pPr>
            <a:r>
              <a:rPr lang="en-US" sz="2187" b="1" dirty="0"/>
              <a:t>Front end code</a:t>
            </a:r>
            <a:r>
              <a:rPr lang="en-US" sz="2187" dirty="0"/>
              <a:t>: HTML, CSS</a:t>
            </a:r>
          </a:p>
        </p:txBody>
      </p:sp>
      <p:sp>
        <p:nvSpPr>
          <p:cNvPr id="22" name="Text 6">
            <a:extLst>
              <a:ext uri="{FF2B5EF4-FFF2-40B4-BE49-F238E27FC236}">
                <a16:creationId xmlns:a16="http://schemas.microsoft.com/office/drawing/2014/main" id="{B68120F9-3E0F-D9BD-AA5C-C18AAA4B0148}"/>
              </a:ext>
            </a:extLst>
          </p:cNvPr>
          <p:cNvSpPr/>
          <p:nvPr/>
        </p:nvSpPr>
        <p:spPr>
          <a:xfrm>
            <a:off x="8152102" y="3589436"/>
            <a:ext cx="4444008" cy="852395"/>
          </a:xfrm>
          <a:prstGeom prst="rect">
            <a:avLst/>
          </a:prstGeom>
          <a:noFill/>
          <a:ln/>
        </p:spPr>
        <p:txBody>
          <a:bodyPr wrap="square" rtlCol="0" anchor="t"/>
          <a:lstStyle/>
          <a:p>
            <a:pPr marL="0" indent="0">
              <a:lnSpc>
                <a:spcPts val="2799"/>
              </a:lnSpc>
              <a:buNone/>
            </a:pPr>
            <a:r>
              <a:rPr lang="en-IN" sz="1600" b="1" dirty="0"/>
              <a:t>HTML:</a:t>
            </a:r>
            <a:r>
              <a:rPr lang="en-IN" sz="1600" dirty="0"/>
              <a:t> Varun Sai </a:t>
            </a:r>
            <a:r>
              <a:rPr lang="en-IN" sz="1600" dirty="0" err="1"/>
              <a:t>Buduru</a:t>
            </a:r>
            <a:endParaRPr lang="en-IN" sz="1600" dirty="0"/>
          </a:p>
          <a:p>
            <a:pPr marL="0" indent="0">
              <a:lnSpc>
                <a:spcPts val="2799"/>
              </a:lnSpc>
              <a:buNone/>
            </a:pPr>
            <a:r>
              <a:rPr lang="en-IN" sz="1600" b="1" dirty="0"/>
              <a:t>CSS:</a:t>
            </a:r>
            <a:r>
              <a:rPr lang="en-IN" sz="1600" dirty="0"/>
              <a:t> Sai </a:t>
            </a:r>
            <a:r>
              <a:rPr lang="en-IN" sz="1600" dirty="0" err="1"/>
              <a:t>Bhavanesh</a:t>
            </a:r>
            <a:r>
              <a:rPr lang="en-IN" sz="1600" dirty="0"/>
              <a:t> </a:t>
            </a:r>
            <a:r>
              <a:rPr lang="en-IN" sz="1600" dirty="0" err="1"/>
              <a:t>Darisi</a:t>
            </a:r>
            <a:br>
              <a:rPr lang="en-US" sz="1750" dirty="0"/>
            </a:br>
            <a:endParaRPr lang="en-US" sz="1750" dirty="0"/>
          </a:p>
        </p:txBody>
      </p:sp>
    </p:spTree>
    <p:extLst>
      <p:ext uri="{BB962C8B-B14F-4D97-AF65-F5344CB8AC3E}">
        <p14:creationId xmlns:p14="http://schemas.microsoft.com/office/powerpoint/2010/main" val="1103662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319599" y="2712482"/>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Conclusion</a:t>
            </a:r>
            <a:endParaRPr lang="en-US" sz="4374" dirty="0"/>
          </a:p>
        </p:txBody>
      </p:sp>
      <p:sp>
        <p:nvSpPr>
          <p:cNvPr id="6" name="Text 3"/>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The Library Management System provides a robust and user-friendly platform to streamline the operations of a modern library. By integrating the admin, librarian, and member portals, the system ensures efficient book management, enhanced patron experience, and insightful reporting for continuous improvement.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4" name="Text 2"/>
          <p:cNvSpPr/>
          <p:nvPr/>
        </p:nvSpPr>
        <p:spPr>
          <a:xfrm>
            <a:off x="2037993" y="2459712"/>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Tech Stack</a:t>
            </a:r>
          </a:p>
          <a:p>
            <a:pPr marL="0" indent="0">
              <a:lnSpc>
                <a:spcPts val="5468"/>
              </a:lnSpc>
              <a:buNone/>
            </a:pPr>
            <a:endParaRPr lang="en-US" sz="4374" b="1" kern="0" spc="-131" dirty="0">
              <a:solidFill>
                <a:srgbClr val="000000"/>
              </a:solidFill>
              <a:latin typeface="Inter" pitchFamily="34" charset="0"/>
              <a:ea typeface="Inter" pitchFamily="34" charset="-122"/>
            </a:endParaRPr>
          </a:p>
          <a:p>
            <a:pPr algn="l">
              <a:buFont typeface="Arial" panose="020B0604020202020204" pitchFamily="34" charset="0"/>
              <a:buChar char="•"/>
            </a:pPr>
            <a:r>
              <a:rPr lang="en-IN" sz="4400" b="1" i="0" dirty="0">
                <a:solidFill>
                  <a:srgbClr val="E6EDF3"/>
                </a:solidFill>
                <a:effectLst/>
                <a:highlight>
                  <a:srgbClr val="000000"/>
                </a:highlight>
                <a:latin typeface="-apple-system"/>
              </a:rPr>
              <a:t>Backend</a:t>
            </a:r>
            <a:r>
              <a:rPr lang="en-IN" sz="4400" b="0" i="0" dirty="0">
                <a:solidFill>
                  <a:srgbClr val="E6EDF3"/>
                </a:solidFill>
                <a:effectLst/>
                <a:highlight>
                  <a:srgbClr val="000000"/>
                </a:highlight>
                <a:latin typeface="-apple-system"/>
              </a:rPr>
              <a:t>: Java, Spring Boot</a:t>
            </a:r>
          </a:p>
          <a:p>
            <a:pPr algn="l">
              <a:buFont typeface="Arial" panose="020B0604020202020204" pitchFamily="34" charset="0"/>
              <a:buChar char="•"/>
            </a:pPr>
            <a:r>
              <a:rPr lang="en-IN" sz="4400" b="1" i="0" dirty="0">
                <a:solidFill>
                  <a:srgbClr val="E6EDF3"/>
                </a:solidFill>
                <a:effectLst/>
                <a:highlight>
                  <a:srgbClr val="000000"/>
                </a:highlight>
                <a:latin typeface="-apple-system"/>
              </a:rPr>
              <a:t>Frontend</a:t>
            </a:r>
            <a:r>
              <a:rPr lang="en-IN" sz="4400" b="0" i="0" dirty="0">
                <a:solidFill>
                  <a:srgbClr val="E6EDF3"/>
                </a:solidFill>
                <a:effectLst/>
                <a:highlight>
                  <a:srgbClr val="000000"/>
                </a:highlight>
                <a:latin typeface="-apple-system"/>
              </a:rPr>
              <a:t>: HTML, CSS</a:t>
            </a:r>
          </a:p>
          <a:p>
            <a:pPr algn="l">
              <a:buFont typeface="Arial" panose="020B0604020202020204" pitchFamily="34" charset="0"/>
              <a:buChar char="•"/>
            </a:pPr>
            <a:r>
              <a:rPr lang="en-IN" sz="4400" b="1" i="0" dirty="0">
                <a:solidFill>
                  <a:srgbClr val="E6EDF3"/>
                </a:solidFill>
                <a:effectLst/>
                <a:highlight>
                  <a:srgbClr val="000000"/>
                </a:highlight>
                <a:latin typeface="-apple-system"/>
              </a:rPr>
              <a:t>Database</a:t>
            </a:r>
            <a:r>
              <a:rPr lang="en-IN" sz="4400" b="0" i="0" dirty="0">
                <a:solidFill>
                  <a:srgbClr val="E6EDF3"/>
                </a:solidFill>
                <a:effectLst/>
                <a:highlight>
                  <a:srgbClr val="000000"/>
                </a:highlight>
                <a:latin typeface="-apple-system"/>
              </a:rPr>
              <a:t>: CSV files</a:t>
            </a:r>
          </a:p>
          <a:p>
            <a:pPr marL="0" indent="0">
              <a:lnSpc>
                <a:spcPts val="5468"/>
              </a:lnSpc>
              <a:buNone/>
            </a:pPr>
            <a:endParaRPr lang="en-US" sz="4374" dirty="0"/>
          </a:p>
        </p:txBody>
      </p:sp>
      <p:sp>
        <p:nvSpPr>
          <p:cNvPr id="7" name="Text 5"/>
          <p:cNvSpPr/>
          <p:nvPr/>
        </p:nvSpPr>
        <p:spPr>
          <a:xfrm>
            <a:off x="2037993" y="4809053"/>
            <a:ext cx="10554414" cy="355402"/>
          </a:xfrm>
          <a:prstGeom prst="rect">
            <a:avLst/>
          </a:prstGeom>
          <a:noFill/>
          <a:ln/>
        </p:spPr>
        <p:txBody>
          <a:bodyPr wrap="none" rtlCol="0" anchor="t"/>
          <a:lstStyle/>
          <a:p>
            <a:pPr marL="285750" indent="-285750">
              <a:lnSpc>
                <a:spcPts val="2799"/>
              </a:lnSpc>
              <a:buFont typeface="Arial" panose="020B0604020202020204" pitchFamily="34" charset="0"/>
              <a:buChar char="•"/>
            </a:pPr>
            <a:endParaRPr lang="en-US" sz="175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96477FDB-4AB3-C45A-5CE1-FED19436F8BD}"/>
              </a:ext>
            </a:extLst>
          </p:cNvPr>
          <p:cNvSpPr/>
          <p:nvPr/>
        </p:nvSpPr>
        <p:spPr>
          <a:xfrm>
            <a:off x="0" y="0"/>
            <a:ext cx="14630400" cy="8229600"/>
          </a:xfrm>
          <a:prstGeom prst="rect">
            <a:avLst/>
          </a:prstGeom>
          <a:solidFill>
            <a:srgbClr val="FFFFFF"/>
          </a:solidFill>
          <a:ln/>
        </p:spPr>
        <p:txBody>
          <a:bodyPr/>
          <a:lstStyle/>
          <a:p>
            <a:pPr algn="ctr"/>
            <a:r>
              <a:rPr lang="en-US" sz="3600" b="1" i="0" dirty="0">
                <a:solidFill>
                  <a:srgbClr val="0D0D0D"/>
                </a:solidFill>
                <a:effectLst/>
                <a:highlight>
                  <a:srgbClr val="FFFFFF"/>
                </a:highlight>
                <a:latin typeface="Söhne"/>
              </a:rPr>
              <a:t>Problem Statement</a:t>
            </a:r>
          </a:p>
          <a:p>
            <a:pPr algn="ctr"/>
            <a:endParaRPr lang="en-US" sz="3600" b="1" i="0" dirty="0">
              <a:solidFill>
                <a:srgbClr val="0D0D0D"/>
              </a:solidFill>
              <a:effectLst/>
              <a:highlight>
                <a:srgbClr val="FFFFFF"/>
              </a:highlight>
              <a:latin typeface="Söhne"/>
            </a:endParaRPr>
          </a:p>
          <a:p>
            <a:pPr algn="ctr"/>
            <a:r>
              <a:rPr lang="en-US" sz="3200" i="0" dirty="0">
                <a:solidFill>
                  <a:srgbClr val="0D0D0D"/>
                </a:solidFill>
                <a:effectLst/>
                <a:highlight>
                  <a:srgbClr val="FFFFFF"/>
                </a:highlight>
                <a:latin typeface="Air"/>
              </a:rPr>
              <a:t>Our Library Management System (LMS) project aims to simplify the management of library resources, borrowing requests, and user interactions. Challenges include creating efficient user management tools for admins, librarians, and members, ensuring smooth authentication and authorization processes, and managing book borrowing requests effectively. Additionally, we aim to provide a streamlined system for private space booking within the library. Technological challenges involve ensuring scalability and data integrity with our CSV database and integrating various technologies like Java, Spring Boot, HTML, and CSS seamlessly. We're focusing on implementing design patterns and object-oriented principles for maintainability, along with robust exception handling and proper file operations. Finally, organizing our project structure and providing clear deployment instructions are crucial for a user-friendly experience. Addressing these challenges will result in a robust LMS that enhances library operations and user experiences in the digital era</a:t>
            </a:r>
            <a:r>
              <a:rPr lang="en-US" i="0" dirty="0">
                <a:solidFill>
                  <a:srgbClr val="0D0D0D"/>
                </a:solidFill>
                <a:effectLst/>
                <a:highlight>
                  <a:srgbClr val="FFFFFF"/>
                </a:highlight>
                <a:latin typeface="Air"/>
              </a:rPr>
              <a:t>.</a:t>
            </a:r>
            <a:endParaRPr lang="en-IN" dirty="0">
              <a:latin typeface="Air"/>
            </a:endParaRPr>
          </a:p>
        </p:txBody>
      </p:sp>
    </p:spTree>
    <p:extLst>
      <p:ext uri="{BB962C8B-B14F-4D97-AF65-F5344CB8AC3E}">
        <p14:creationId xmlns:p14="http://schemas.microsoft.com/office/powerpoint/2010/main" val="4246995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449422" y="553091"/>
            <a:ext cx="3959158" cy="944969"/>
          </a:xfrm>
          <a:prstGeom prst="rect">
            <a:avLst/>
          </a:prstGeom>
          <a:noFill/>
          <a:ln/>
        </p:spPr>
        <p:txBody>
          <a:bodyPr wrap="none" rtlCol="0" anchor="t"/>
          <a:lstStyle/>
          <a:p>
            <a:pPr marL="0" indent="0" algn="ctr">
              <a:lnSpc>
                <a:spcPts val="5468"/>
              </a:lnSpc>
              <a:buNone/>
            </a:pPr>
            <a:r>
              <a:rPr lang="en-US" sz="4374" b="1" kern="0" spc="-131" dirty="0">
                <a:solidFill>
                  <a:srgbClr val="000000"/>
                </a:solidFill>
                <a:latin typeface="Inter" pitchFamily="34" charset="0"/>
                <a:ea typeface="Inter" pitchFamily="34" charset="-122"/>
              </a:rPr>
              <a:t>UML</a:t>
            </a:r>
          </a:p>
          <a:p>
            <a:pPr marL="0" indent="0">
              <a:lnSpc>
                <a:spcPts val="5468"/>
              </a:lnSpc>
              <a:buNone/>
            </a:pPr>
            <a:endParaRPr lang="en-US" sz="4374" dirty="0"/>
          </a:p>
        </p:txBody>
      </p:sp>
      <p:sp>
        <p:nvSpPr>
          <p:cNvPr id="7" name="Text 5"/>
          <p:cNvSpPr/>
          <p:nvPr/>
        </p:nvSpPr>
        <p:spPr>
          <a:xfrm>
            <a:off x="2037993" y="4809053"/>
            <a:ext cx="10554414" cy="355402"/>
          </a:xfrm>
          <a:prstGeom prst="rect">
            <a:avLst/>
          </a:prstGeom>
          <a:noFill/>
          <a:ln/>
        </p:spPr>
        <p:txBody>
          <a:bodyPr wrap="none" rtlCol="0" anchor="t"/>
          <a:lstStyle/>
          <a:p>
            <a:pPr marL="285750" indent="-285750">
              <a:lnSpc>
                <a:spcPts val="2799"/>
              </a:lnSpc>
              <a:buFont typeface="Arial" panose="020B0604020202020204" pitchFamily="34" charset="0"/>
              <a:buChar char="•"/>
            </a:pPr>
            <a:endParaRPr lang="en-US" sz="1750" b="1" dirty="0"/>
          </a:p>
        </p:txBody>
      </p:sp>
      <p:pic>
        <p:nvPicPr>
          <p:cNvPr id="6" name="Picture 5">
            <a:extLst>
              <a:ext uri="{FF2B5EF4-FFF2-40B4-BE49-F238E27FC236}">
                <a16:creationId xmlns:a16="http://schemas.microsoft.com/office/drawing/2014/main" id="{017B4018-D7A1-4B7D-0E00-C7B565FE59FB}"/>
              </a:ext>
            </a:extLst>
          </p:cNvPr>
          <p:cNvPicPr>
            <a:picLocks noChangeAspect="1"/>
          </p:cNvPicPr>
          <p:nvPr/>
        </p:nvPicPr>
        <p:blipFill>
          <a:blip r:embed="rId3"/>
          <a:stretch>
            <a:fillRect/>
          </a:stretch>
        </p:blipFill>
        <p:spPr>
          <a:xfrm>
            <a:off x="7708681" y="76963"/>
            <a:ext cx="4207701" cy="7867422"/>
          </a:xfrm>
          <a:prstGeom prst="rect">
            <a:avLst/>
          </a:prstGeom>
        </p:spPr>
      </p:pic>
    </p:spTree>
    <p:extLst>
      <p:ext uri="{BB962C8B-B14F-4D97-AF65-F5344CB8AC3E}">
        <p14:creationId xmlns:p14="http://schemas.microsoft.com/office/powerpoint/2010/main" val="1688140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46911"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1280874"/>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Librarian Portal</a:t>
            </a:r>
            <a:endParaRPr lang="en-US" sz="4374" dirty="0"/>
          </a:p>
        </p:txBody>
      </p:sp>
      <p:sp>
        <p:nvSpPr>
          <p:cNvPr id="6" name="Shape 3"/>
          <p:cNvSpPr/>
          <p:nvPr/>
        </p:nvSpPr>
        <p:spPr>
          <a:xfrm>
            <a:off x="4801910" y="2308503"/>
            <a:ext cx="44410" cy="4640223"/>
          </a:xfrm>
          <a:prstGeom prst="roundRect">
            <a:avLst>
              <a:gd name="adj" fmla="val 225151"/>
            </a:avLst>
          </a:prstGeom>
          <a:solidFill>
            <a:srgbClr val="C0C1D7"/>
          </a:solidFill>
          <a:ln/>
        </p:spPr>
      </p:sp>
      <p:sp>
        <p:nvSpPr>
          <p:cNvPr id="7" name="Shape 4"/>
          <p:cNvSpPr/>
          <p:nvPr/>
        </p:nvSpPr>
        <p:spPr>
          <a:xfrm>
            <a:off x="5074027" y="2709803"/>
            <a:ext cx="777597" cy="44410"/>
          </a:xfrm>
          <a:prstGeom prst="roundRect">
            <a:avLst>
              <a:gd name="adj" fmla="val 225151"/>
            </a:avLst>
          </a:prstGeom>
          <a:solidFill>
            <a:srgbClr val="C0C1D7"/>
          </a:solidFill>
          <a:ln/>
        </p:spPr>
      </p:sp>
      <p:sp>
        <p:nvSpPr>
          <p:cNvPr id="8" name="Shape 5"/>
          <p:cNvSpPr/>
          <p:nvPr/>
        </p:nvSpPr>
        <p:spPr>
          <a:xfrm>
            <a:off x="4574084" y="2482096"/>
            <a:ext cx="499943" cy="499943"/>
          </a:xfrm>
          <a:prstGeom prst="roundRect">
            <a:avLst>
              <a:gd name="adj" fmla="val 20000"/>
            </a:avLst>
          </a:prstGeom>
          <a:solidFill>
            <a:srgbClr val="DADBF1"/>
          </a:solidFill>
          <a:ln w="7620">
            <a:solidFill>
              <a:srgbClr val="C0C1D7"/>
            </a:solidFill>
            <a:prstDash val="solid"/>
          </a:ln>
        </p:spPr>
      </p:sp>
      <p:sp>
        <p:nvSpPr>
          <p:cNvPr id="9" name="Text 6"/>
          <p:cNvSpPr/>
          <p:nvPr/>
        </p:nvSpPr>
        <p:spPr>
          <a:xfrm>
            <a:off x="4747439" y="2523768"/>
            <a:ext cx="153114"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1</a:t>
            </a:r>
            <a:endParaRPr lang="en-US" sz="2624" dirty="0"/>
          </a:p>
        </p:txBody>
      </p:sp>
      <p:sp>
        <p:nvSpPr>
          <p:cNvPr id="10" name="Text 7"/>
          <p:cNvSpPr/>
          <p:nvPr/>
        </p:nvSpPr>
        <p:spPr>
          <a:xfrm>
            <a:off x="6046113" y="2530673"/>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Book Checkout</a:t>
            </a:r>
            <a:endParaRPr lang="en-US" sz="2187" dirty="0"/>
          </a:p>
        </p:txBody>
      </p:sp>
      <p:sp>
        <p:nvSpPr>
          <p:cNvPr id="11" name="Text 8"/>
          <p:cNvSpPr/>
          <p:nvPr/>
        </p:nvSpPr>
        <p:spPr>
          <a:xfrm>
            <a:off x="6046113" y="3011091"/>
            <a:ext cx="7751088" cy="355402"/>
          </a:xfrm>
          <a:prstGeom prst="rect">
            <a:avLst/>
          </a:prstGeom>
          <a:noFill/>
          <a:ln/>
        </p:spPr>
        <p:txBody>
          <a:bodyPr wrap="non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Librarians can efficiently check out books to members and manage returns.</a:t>
            </a:r>
            <a:endParaRPr lang="en-US" sz="1750" dirty="0"/>
          </a:p>
        </p:txBody>
      </p:sp>
      <p:sp>
        <p:nvSpPr>
          <p:cNvPr id="12" name="Shape 9"/>
          <p:cNvSpPr/>
          <p:nvPr/>
        </p:nvSpPr>
        <p:spPr>
          <a:xfrm>
            <a:off x="5074027" y="4212134"/>
            <a:ext cx="777597" cy="44410"/>
          </a:xfrm>
          <a:prstGeom prst="roundRect">
            <a:avLst>
              <a:gd name="adj" fmla="val 225151"/>
            </a:avLst>
          </a:prstGeom>
          <a:solidFill>
            <a:srgbClr val="C0C1D7"/>
          </a:solidFill>
          <a:ln/>
        </p:spPr>
      </p:sp>
      <p:sp>
        <p:nvSpPr>
          <p:cNvPr id="13" name="Shape 10"/>
          <p:cNvSpPr/>
          <p:nvPr/>
        </p:nvSpPr>
        <p:spPr>
          <a:xfrm>
            <a:off x="4574084" y="3984427"/>
            <a:ext cx="499943" cy="499943"/>
          </a:xfrm>
          <a:prstGeom prst="roundRect">
            <a:avLst>
              <a:gd name="adj" fmla="val 20000"/>
            </a:avLst>
          </a:prstGeom>
          <a:solidFill>
            <a:srgbClr val="DADBF1"/>
          </a:solidFill>
          <a:ln w="7620">
            <a:solidFill>
              <a:srgbClr val="C0C1D7"/>
            </a:solidFill>
            <a:prstDash val="solid"/>
          </a:ln>
        </p:spPr>
      </p:sp>
      <p:sp>
        <p:nvSpPr>
          <p:cNvPr id="14" name="Text 11"/>
          <p:cNvSpPr/>
          <p:nvPr/>
        </p:nvSpPr>
        <p:spPr>
          <a:xfrm>
            <a:off x="4723983" y="4026098"/>
            <a:ext cx="200025"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2</a:t>
            </a:r>
            <a:endParaRPr lang="en-US" sz="2624" dirty="0"/>
          </a:p>
        </p:txBody>
      </p:sp>
      <p:sp>
        <p:nvSpPr>
          <p:cNvPr id="15" name="Text 12"/>
          <p:cNvSpPr/>
          <p:nvPr/>
        </p:nvSpPr>
        <p:spPr>
          <a:xfrm>
            <a:off x="6046113" y="4033004"/>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Reservation System</a:t>
            </a:r>
            <a:endParaRPr lang="en-US" sz="2187" dirty="0"/>
          </a:p>
        </p:txBody>
      </p:sp>
      <p:sp>
        <p:nvSpPr>
          <p:cNvPr id="16" name="Text 13"/>
          <p:cNvSpPr/>
          <p:nvPr/>
        </p:nvSpPr>
        <p:spPr>
          <a:xfrm>
            <a:off x="6046113" y="4513421"/>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Librarians can handle member requests for reserving books or private study rooms.</a:t>
            </a:r>
            <a:endParaRPr lang="en-US" sz="1750" dirty="0"/>
          </a:p>
        </p:txBody>
      </p:sp>
      <p:sp>
        <p:nvSpPr>
          <p:cNvPr id="17" name="Shape 14"/>
          <p:cNvSpPr/>
          <p:nvPr/>
        </p:nvSpPr>
        <p:spPr>
          <a:xfrm>
            <a:off x="5074027" y="6069866"/>
            <a:ext cx="777597" cy="44410"/>
          </a:xfrm>
          <a:prstGeom prst="roundRect">
            <a:avLst>
              <a:gd name="adj" fmla="val 225151"/>
            </a:avLst>
          </a:prstGeom>
          <a:solidFill>
            <a:srgbClr val="C0C1D7"/>
          </a:solidFill>
          <a:ln/>
        </p:spPr>
      </p:sp>
      <p:sp>
        <p:nvSpPr>
          <p:cNvPr id="18" name="Shape 15"/>
          <p:cNvSpPr/>
          <p:nvPr/>
        </p:nvSpPr>
        <p:spPr>
          <a:xfrm>
            <a:off x="4574084" y="5842159"/>
            <a:ext cx="499943" cy="499943"/>
          </a:xfrm>
          <a:prstGeom prst="roundRect">
            <a:avLst>
              <a:gd name="adj" fmla="val 20000"/>
            </a:avLst>
          </a:prstGeom>
          <a:solidFill>
            <a:srgbClr val="DADBF1"/>
          </a:solidFill>
          <a:ln w="7620">
            <a:solidFill>
              <a:srgbClr val="C0C1D7"/>
            </a:solidFill>
            <a:prstDash val="solid"/>
          </a:ln>
        </p:spPr>
      </p:sp>
      <p:sp>
        <p:nvSpPr>
          <p:cNvPr id="19" name="Text 16"/>
          <p:cNvSpPr/>
          <p:nvPr/>
        </p:nvSpPr>
        <p:spPr>
          <a:xfrm>
            <a:off x="4719102" y="5883831"/>
            <a:ext cx="20978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Inter" pitchFamily="34" charset="0"/>
                <a:ea typeface="Inter" pitchFamily="34" charset="-122"/>
                <a:cs typeface="Inter" pitchFamily="34" charset="-120"/>
              </a:rPr>
              <a:t>3</a:t>
            </a:r>
            <a:endParaRPr lang="en-US" sz="2624" dirty="0"/>
          </a:p>
        </p:txBody>
      </p:sp>
      <p:sp>
        <p:nvSpPr>
          <p:cNvPr id="20" name="Text 17"/>
          <p:cNvSpPr/>
          <p:nvPr/>
        </p:nvSpPr>
        <p:spPr>
          <a:xfrm>
            <a:off x="6046113" y="5890736"/>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Inventory Updates</a:t>
            </a:r>
            <a:endParaRPr lang="en-US" sz="2187" dirty="0"/>
          </a:p>
        </p:txBody>
      </p:sp>
      <p:sp>
        <p:nvSpPr>
          <p:cNvPr id="21" name="Text 18"/>
          <p:cNvSpPr/>
          <p:nvPr/>
        </p:nvSpPr>
        <p:spPr>
          <a:xfrm>
            <a:off x="6046113" y="6371153"/>
            <a:ext cx="7751088" cy="355402"/>
          </a:xfrm>
          <a:prstGeom prst="rect">
            <a:avLst/>
          </a:prstGeom>
          <a:noFill/>
          <a:ln/>
        </p:spPr>
        <p:txBody>
          <a:bodyPr wrap="non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Librarians can update the system with new book arrivals and departures.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032040"/>
            <a:ext cx="654177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Monitoring and Reporting</a:t>
            </a:r>
            <a:endParaRPr lang="en-US" sz="4374" dirty="0"/>
          </a:p>
        </p:txBody>
      </p:sp>
      <p:pic>
        <p:nvPicPr>
          <p:cNvPr id="5" name="Image 0" descr="preencoded.png"/>
          <p:cNvPicPr>
            <a:picLocks noChangeAspect="1"/>
          </p:cNvPicPr>
          <p:nvPr/>
        </p:nvPicPr>
        <p:blipFill>
          <a:blip r:embed="rId3"/>
          <a:stretch>
            <a:fillRect/>
          </a:stretch>
        </p:blipFill>
        <p:spPr>
          <a:xfrm>
            <a:off x="2037993" y="3170753"/>
            <a:ext cx="555427" cy="555427"/>
          </a:xfrm>
          <a:prstGeom prst="rect">
            <a:avLst/>
          </a:prstGeom>
        </p:spPr>
      </p:pic>
      <p:sp>
        <p:nvSpPr>
          <p:cNvPr id="6" name="Text 3"/>
          <p:cNvSpPr/>
          <p:nvPr/>
        </p:nvSpPr>
        <p:spPr>
          <a:xfrm>
            <a:off x="2037993" y="3948351"/>
            <a:ext cx="2388632"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Usage Analytics</a:t>
            </a:r>
            <a:endParaRPr lang="en-US" sz="2187" dirty="0"/>
          </a:p>
        </p:txBody>
      </p:sp>
      <p:sp>
        <p:nvSpPr>
          <p:cNvPr id="7" name="Text 4"/>
          <p:cNvSpPr/>
          <p:nvPr/>
        </p:nvSpPr>
        <p:spPr>
          <a:xfrm>
            <a:off x="2037993" y="4428768"/>
            <a:ext cx="2388632"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Track book checkouts, room reservations, and other usage metrics.</a:t>
            </a:r>
            <a:endParaRPr lang="en-US" sz="1750" dirty="0"/>
          </a:p>
        </p:txBody>
      </p:sp>
      <p:pic>
        <p:nvPicPr>
          <p:cNvPr id="8" name="Image 1" descr="preencoded.png"/>
          <p:cNvPicPr>
            <a:picLocks noChangeAspect="1"/>
          </p:cNvPicPr>
          <p:nvPr/>
        </p:nvPicPr>
        <p:blipFill>
          <a:blip r:embed="rId4"/>
          <a:stretch>
            <a:fillRect/>
          </a:stretch>
        </p:blipFill>
        <p:spPr>
          <a:xfrm>
            <a:off x="4759881" y="3170753"/>
            <a:ext cx="555427" cy="555427"/>
          </a:xfrm>
          <a:prstGeom prst="rect">
            <a:avLst/>
          </a:prstGeom>
        </p:spPr>
      </p:pic>
      <p:sp>
        <p:nvSpPr>
          <p:cNvPr id="9" name="Text 5"/>
          <p:cNvSpPr/>
          <p:nvPr/>
        </p:nvSpPr>
        <p:spPr>
          <a:xfrm>
            <a:off x="4759881" y="3948351"/>
            <a:ext cx="2388632" cy="694373"/>
          </a:xfrm>
          <a:prstGeom prst="rect">
            <a:avLst/>
          </a:prstGeom>
          <a:noFill/>
          <a:ln/>
        </p:spPr>
        <p:txBody>
          <a:bodyPr wrap="squar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Circulation Reports</a:t>
            </a:r>
            <a:endParaRPr lang="en-US" sz="2187" dirty="0"/>
          </a:p>
        </p:txBody>
      </p:sp>
      <p:sp>
        <p:nvSpPr>
          <p:cNvPr id="10" name="Text 6"/>
          <p:cNvSpPr/>
          <p:nvPr/>
        </p:nvSpPr>
        <p:spPr>
          <a:xfrm>
            <a:off x="4759881" y="4775954"/>
            <a:ext cx="2388632"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Monitor book loan periods, returns, and trends in member activity.</a:t>
            </a:r>
            <a:endParaRPr lang="en-US" sz="1750" dirty="0"/>
          </a:p>
        </p:txBody>
      </p:sp>
      <p:pic>
        <p:nvPicPr>
          <p:cNvPr id="11" name="Image 2" descr="preencoded.png"/>
          <p:cNvPicPr>
            <a:picLocks noChangeAspect="1"/>
          </p:cNvPicPr>
          <p:nvPr/>
        </p:nvPicPr>
        <p:blipFill>
          <a:blip r:embed="rId5"/>
          <a:stretch>
            <a:fillRect/>
          </a:stretch>
        </p:blipFill>
        <p:spPr>
          <a:xfrm>
            <a:off x="7481768" y="3170753"/>
            <a:ext cx="555427" cy="555427"/>
          </a:xfrm>
          <a:prstGeom prst="rect">
            <a:avLst/>
          </a:prstGeom>
        </p:spPr>
      </p:pic>
      <p:sp>
        <p:nvSpPr>
          <p:cNvPr id="12" name="Text 7"/>
          <p:cNvSpPr/>
          <p:nvPr/>
        </p:nvSpPr>
        <p:spPr>
          <a:xfrm>
            <a:off x="7481768" y="3948351"/>
            <a:ext cx="2388632" cy="694373"/>
          </a:xfrm>
          <a:prstGeom prst="rect">
            <a:avLst/>
          </a:prstGeom>
          <a:noFill/>
          <a:ln/>
        </p:spPr>
        <p:txBody>
          <a:bodyPr wrap="squar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Inventory Management</a:t>
            </a:r>
            <a:endParaRPr lang="en-US" sz="2187" dirty="0"/>
          </a:p>
        </p:txBody>
      </p:sp>
      <p:sp>
        <p:nvSpPr>
          <p:cNvPr id="13" name="Text 8"/>
          <p:cNvSpPr/>
          <p:nvPr/>
        </p:nvSpPr>
        <p:spPr>
          <a:xfrm>
            <a:off x="7481768" y="4775954"/>
            <a:ext cx="2388632"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Manage book acquisitions, cataloging, and overall collection health.</a:t>
            </a:r>
            <a:endParaRPr lang="en-US" sz="1750" dirty="0"/>
          </a:p>
        </p:txBody>
      </p:sp>
      <p:pic>
        <p:nvPicPr>
          <p:cNvPr id="14" name="Image 3" descr="preencoded.png"/>
          <p:cNvPicPr>
            <a:picLocks noChangeAspect="1"/>
          </p:cNvPicPr>
          <p:nvPr/>
        </p:nvPicPr>
        <p:blipFill>
          <a:blip r:embed="rId6"/>
          <a:stretch>
            <a:fillRect/>
          </a:stretch>
        </p:blipFill>
        <p:spPr>
          <a:xfrm>
            <a:off x="10203656" y="3170753"/>
            <a:ext cx="555427" cy="555427"/>
          </a:xfrm>
          <a:prstGeom prst="rect">
            <a:avLst/>
          </a:prstGeom>
        </p:spPr>
      </p:pic>
      <p:sp>
        <p:nvSpPr>
          <p:cNvPr id="15" name="Text 9"/>
          <p:cNvSpPr/>
          <p:nvPr/>
        </p:nvSpPr>
        <p:spPr>
          <a:xfrm>
            <a:off x="10203656" y="3948351"/>
            <a:ext cx="2388751" cy="694373"/>
          </a:xfrm>
          <a:prstGeom prst="rect">
            <a:avLst/>
          </a:prstGeom>
          <a:noFill/>
          <a:ln/>
        </p:spPr>
        <p:txBody>
          <a:bodyPr wrap="squar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Patron Engagement</a:t>
            </a:r>
            <a:endParaRPr lang="en-US" sz="2187" dirty="0"/>
          </a:p>
        </p:txBody>
      </p:sp>
      <p:sp>
        <p:nvSpPr>
          <p:cNvPr id="16" name="Text 10"/>
          <p:cNvSpPr/>
          <p:nvPr/>
        </p:nvSpPr>
        <p:spPr>
          <a:xfrm>
            <a:off x="10203656" y="4775954"/>
            <a:ext cx="2388751"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Analyze member feedback and satisfaction to enhance the user experience.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394466"/>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Admin Portal</a:t>
            </a:r>
            <a:endParaRPr lang="en-US" sz="4374" dirty="0"/>
          </a:p>
        </p:txBody>
      </p:sp>
      <p:sp>
        <p:nvSpPr>
          <p:cNvPr id="5" name="Text 3"/>
          <p:cNvSpPr/>
          <p:nvPr/>
        </p:nvSpPr>
        <p:spPr>
          <a:xfrm>
            <a:off x="2037993" y="3644265"/>
            <a:ext cx="2777490"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User Management</a:t>
            </a:r>
            <a:endParaRPr lang="en-US" sz="2187" dirty="0"/>
          </a:p>
        </p:txBody>
      </p:sp>
      <p:sp>
        <p:nvSpPr>
          <p:cNvPr id="6" name="Text 4"/>
          <p:cNvSpPr/>
          <p:nvPr/>
        </p:nvSpPr>
        <p:spPr>
          <a:xfrm>
            <a:off x="2037993" y="4213622"/>
            <a:ext cx="3156347"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The admin can manage user accounts, including librarians and members, and set permissions.</a:t>
            </a:r>
            <a:endParaRPr lang="en-US" sz="1750" dirty="0"/>
          </a:p>
        </p:txBody>
      </p:sp>
      <p:sp>
        <p:nvSpPr>
          <p:cNvPr id="7" name="Text 5"/>
          <p:cNvSpPr/>
          <p:nvPr/>
        </p:nvSpPr>
        <p:spPr>
          <a:xfrm>
            <a:off x="5743932" y="3644265"/>
            <a:ext cx="2777490"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Inventory Control</a:t>
            </a:r>
            <a:endParaRPr lang="en-US" sz="2187" dirty="0"/>
          </a:p>
        </p:txBody>
      </p:sp>
      <p:sp>
        <p:nvSpPr>
          <p:cNvPr id="8" name="Text 6"/>
          <p:cNvSpPr/>
          <p:nvPr/>
        </p:nvSpPr>
        <p:spPr>
          <a:xfrm>
            <a:off x="5743932" y="4213622"/>
            <a:ext cx="3156347"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Admins can track book inventory, handle acquisitions, and monitor circulation trends.</a:t>
            </a:r>
            <a:endParaRPr lang="en-US" sz="1750" dirty="0"/>
          </a:p>
        </p:txBody>
      </p:sp>
      <p:sp>
        <p:nvSpPr>
          <p:cNvPr id="9" name="Text 7"/>
          <p:cNvSpPr/>
          <p:nvPr/>
        </p:nvSpPr>
        <p:spPr>
          <a:xfrm>
            <a:off x="9449872" y="3644265"/>
            <a:ext cx="2777490"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Reporting &amp; Analytics</a:t>
            </a:r>
            <a:endParaRPr lang="en-US" sz="2187" dirty="0"/>
          </a:p>
        </p:txBody>
      </p:sp>
      <p:sp>
        <p:nvSpPr>
          <p:cNvPr id="10" name="Text 8"/>
          <p:cNvSpPr/>
          <p:nvPr/>
        </p:nvSpPr>
        <p:spPr>
          <a:xfrm>
            <a:off x="9449872" y="4213622"/>
            <a:ext cx="3156347"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Comprehensive reports and analytics provide insights to optimize library operations.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035487"/>
            <a:ext cx="5554980" cy="694373"/>
          </a:xfrm>
          <a:prstGeom prst="rect">
            <a:avLst/>
          </a:prstGeom>
          <a:noFill/>
          <a:ln/>
        </p:spPr>
        <p:txBody>
          <a:bodyPr wrap="none" rtlCol="0" anchor="t"/>
          <a:lstStyle/>
          <a:p>
            <a:pPr marL="0" indent="0">
              <a:lnSpc>
                <a:spcPts val="5468"/>
              </a:lnSpc>
              <a:buNone/>
            </a:pPr>
            <a:endParaRPr lang="en-US" sz="4374" dirty="0"/>
          </a:p>
        </p:txBody>
      </p:sp>
      <p:pic>
        <p:nvPicPr>
          <p:cNvPr id="5" name="Image 0" descr="preencoded.png"/>
          <p:cNvPicPr>
            <a:picLocks noChangeAspect="1"/>
          </p:cNvPicPr>
          <p:nvPr/>
        </p:nvPicPr>
        <p:blipFill>
          <a:blip r:embed="rId3"/>
          <a:stretch>
            <a:fillRect/>
          </a:stretch>
        </p:blipFill>
        <p:spPr>
          <a:xfrm>
            <a:off x="2037993" y="2174200"/>
            <a:ext cx="10554414" cy="501991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2037993" y="1147048"/>
            <a:ext cx="10554414" cy="4907756"/>
          </a:xfrm>
          <a:prstGeom prst="rect">
            <a:avLst/>
          </a:prstGeom>
        </p:spPr>
      </p:pic>
      <p:sp>
        <p:nvSpPr>
          <p:cNvPr id="5" name="Text 2"/>
          <p:cNvSpPr/>
          <p:nvPr/>
        </p:nvSpPr>
        <p:spPr>
          <a:xfrm>
            <a:off x="2037993" y="6388060"/>
            <a:ext cx="5554980" cy="694373"/>
          </a:xfrm>
          <a:prstGeom prst="rect">
            <a:avLst/>
          </a:prstGeom>
          <a:noFill/>
          <a:ln/>
        </p:spPr>
        <p:txBody>
          <a:bodyPr wrap="none" rtlCol="0" anchor="t"/>
          <a:lstStyle/>
          <a:p>
            <a:pPr marL="0" indent="0">
              <a:lnSpc>
                <a:spcPts val="5468"/>
              </a:lnSpc>
              <a:buNone/>
            </a:pPr>
            <a:endParaRPr lang="en-US" sz="437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a8eec281-aaa3-4dae-ac9b-9a398b9215e7}" enabled="0" method="" siteId="{a8eec281-aaa3-4dae-ac9b-9a398b9215e7}" removed="1"/>
</clbl:labelList>
</file>

<file path=docProps/app.xml><?xml version="1.0" encoding="utf-8"?>
<Properties xmlns="http://schemas.openxmlformats.org/officeDocument/2006/extended-properties" xmlns:vt="http://schemas.openxmlformats.org/officeDocument/2006/docPropsVTypes">
  <TotalTime>56</TotalTime>
  <Words>771</Words>
  <Application>Microsoft Office PowerPoint</Application>
  <PresentationFormat>Custom</PresentationFormat>
  <Paragraphs>110</Paragraphs>
  <Slides>16</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Air</vt:lpstr>
      <vt:lpstr>-apple-system</vt:lpstr>
      <vt:lpstr>Arial</vt:lpstr>
      <vt:lpstr>Inter</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Lakshmi Gayatriaishwarya Adduri</cp:lastModifiedBy>
  <cp:revision>4</cp:revision>
  <dcterms:created xsi:type="dcterms:W3CDTF">2024-04-22T16:14:23Z</dcterms:created>
  <dcterms:modified xsi:type="dcterms:W3CDTF">2024-04-22T17:12:18Z</dcterms:modified>
</cp:coreProperties>
</file>